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66" r:id="rId2"/>
    <p:sldId id="341" r:id="rId3"/>
    <p:sldId id="323" r:id="rId4"/>
    <p:sldId id="356" r:id="rId5"/>
    <p:sldId id="355" r:id="rId6"/>
    <p:sldId id="357" r:id="rId7"/>
    <p:sldId id="321" r:id="rId8"/>
    <p:sldId id="263" r:id="rId9"/>
    <p:sldId id="327" r:id="rId10"/>
    <p:sldId id="328" r:id="rId11"/>
    <p:sldId id="322" r:id="rId12"/>
    <p:sldId id="326" r:id="rId13"/>
    <p:sldId id="331" r:id="rId14"/>
    <p:sldId id="373" r:id="rId15"/>
    <p:sldId id="358" r:id="rId16"/>
    <p:sldId id="359" r:id="rId17"/>
    <p:sldId id="312" r:id="rId18"/>
    <p:sldId id="313" r:id="rId19"/>
    <p:sldId id="375" r:id="rId20"/>
    <p:sldId id="376" r:id="rId21"/>
    <p:sldId id="377" r:id="rId22"/>
    <p:sldId id="314" r:id="rId23"/>
    <p:sldId id="337" r:id="rId24"/>
    <p:sldId id="273" r:id="rId25"/>
    <p:sldId id="378" r:id="rId26"/>
    <p:sldId id="360" r:id="rId27"/>
    <p:sldId id="374" r:id="rId28"/>
    <p:sldId id="335" r:id="rId29"/>
    <p:sldId id="361" r:id="rId30"/>
    <p:sldId id="332" r:id="rId31"/>
    <p:sldId id="333" r:id="rId32"/>
    <p:sldId id="324" r:id="rId33"/>
    <p:sldId id="329" r:id="rId34"/>
    <p:sldId id="363" r:id="rId35"/>
    <p:sldId id="346" r:id="rId36"/>
    <p:sldId id="342" r:id="rId37"/>
    <p:sldId id="343" r:id="rId38"/>
    <p:sldId id="344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62" r:id="rId49"/>
    <p:sldId id="338" r:id="rId50"/>
    <p:sldId id="334" r:id="rId51"/>
    <p:sldId id="340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2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898DD-5350-F74A-B52C-3CACB5C7C877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ED754-CD67-3642-8CE3-D874EA7E28D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50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AE995-FEE8-EF4F-B9FD-44610BA0C491}" type="slidenum">
              <a:rPr lang="fr-FR"/>
              <a:pPr/>
              <a:t>1</a:t>
            </a:fld>
            <a:endParaRPr lang="fr-FR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</a:t>
            </a:r>
            <a:r>
              <a:rPr lang="fr-FR" dirty="0" err="1" smtClean="0"/>
              <a:t>students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watch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MOOCs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technologies and configurations, but, </a:t>
            </a:r>
            <a:r>
              <a:rPr lang="fr-FR" baseline="0" dirty="0" err="1" smtClean="0"/>
              <a:t>whatever</a:t>
            </a:r>
            <a:r>
              <a:rPr lang="fr-FR" baseline="0" dirty="0" smtClean="0"/>
              <a:t> set </a:t>
            </a:r>
            <a:r>
              <a:rPr lang="fr-FR" baseline="0" dirty="0" err="1" smtClean="0"/>
              <a:t>uo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love </a:t>
            </a:r>
            <a:r>
              <a:rPr lang="fr-FR" baseline="0" dirty="0" err="1" smtClean="0"/>
              <a:t>watching</a:t>
            </a:r>
            <a:r>
              <a:rPr lang="fr-FR" baseline="0" dirty="0" smtClean="0"/>
              <a:t> MOOC </a:t>
            </a:r>
            <a:r>
              <a:rPr lang="fr-FR" baseline="0" dirty="0" err="1" smtClean="0"/>
              <a:t>together</a:t>
            </a:r>
            <a:endParaRPr lang="fr-FR" baseline="0" dirty="0" smtClean="0"/>
          </a:p>
          <a:p>
            <a:r>
              <a:rPr lang="fr-FR" baseline="0" dirty="0" err="1" smtClean="0"/>
              <a:t>MOOCs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difficult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‘social facilitation’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‘</a:t>
            </a:r>
            <a:r>
              <a:rPr lang="fr-FR" baseline="0" dirty="0" err="1" smtClean="0"/>
              <a:t>easier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suffer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suffer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why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stupid</a:t>
            </a:r>
            <a:r>
              <a:rPr lang="fr-FR" baseline="0" dirty="0" smtClean="0"/>
              <a:t> people </a:t>
            </a:r>
            <a:r>
              <a:rPr lang="fr-FR" baseline="0" dirty="0" err="1" smtClean="0"/>
              <a:t>run</a:t>
            </a:r>
            <a:r>
              <a:rPr lang="fr-FR" baseline="0" dirty="0" smtClean="0"/>
              <a:t> the marathon on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In a lecture room,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</a:t>
            </a:r>
            <a:r>
              <a:rPr lang="fr-FR" baseline="0" dirty="0" smtClean="0"/>
              <a:t>   »</a:t>
            </a:r>
            <a:r>
              <a:rPr lang="fr-FR" baseline="0" dirty="0" err="1" smtClean="0"/>
              <a:t>Professor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stop 2 minutes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explain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said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friend</a:t>
            </a:r>
            <a:r>
              <a:rPr lang="fr-FR" baseline="0" dirty="0" smtClean="0"/>
              <a:t> ;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simply</a:t>
            </a:r>
            <a:r>
              <a:rPr lang="fr-FR" baseline="0" dirty="0" smtClean="0"/>
              <a:t> pause ».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E90EC-CB9A-ED40-A829-BDEEBC39FBE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60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66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03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5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69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9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82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5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85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05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38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8940A-18FD-9241-85EA-EEB72A318653}" type="datetimeFigureOut">
              <a:rPr lang="fr-FR" smtClean="0"/>
              <a:t>22.05.15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62D47-EF07-834C-AE64-3149E48FFC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22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128.178.27.98:8082/LHE1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1" y="2374900"/>
            <a:ext cx="8001000" cy="4483100"/>
          </a:xfrm>
          <a:prstGeom prst="rect">
            <a:avLst/>
          </a:prstGeom>
        </p:spPr>
      </p:pic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2040815" y="5942217"/>
            <a:ext cx="69119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Adobe Caslon Pro"/>
                <a:cs typeface="Adobe Caslon Pro"/>
                <a:sym typeface="Wingdings" charset="0"/>
              </a:rPr>
              <a:t>EPFL Center for Digital Education</a:t>
            </a:r>
            <a:r>
              <a:rPr lang="en-US" i="1" dirty="0" smtClean="0">
                <a:solidFill>
                  <a:srgbClr val="FF0000"/>
                </a:solidFill>
                <a:latin typeface="Adobe Caslon Pro"/>
                <a:cs typeface="Adobe Caslon Pro"/>
                <a:sym typeface="Wingdings"/>
              </a:rPr>
              <a:t>.</a:t>
            </a:r>
          </a:p>
          <a:p>
            <a:pPr algn="r"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Adobe Caslon Pro"/>
                <a:cs typeface="Adobe Caslon Pro"/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dobe Caslon Pro"/>
                <a:cs typeface="Adobe Caslon Pro"/>
              </a:rPr>
              <a:t>Rolex </a:t>
            </a:r>
            <a:r>
              <a:rPr lang="en-US" dirty="0">
                <a:solidFill>
                  <a:schemeClr val="bg1"/>
                </a:solidFill>
                <a:latin typeface="Adobe Caslon Pro"/>
                <a:cs typeface="Adobe Caslon Pro"/>
              </a:rPr>
              <a:t>Learning </a:t>
            </a:r>
            <a:r>
              <a:rPr lang="en-US" dirty="0" smtClean="0">
                <a:solidFill>
                  <a:schemeClr val="bg1"/>
                </a:solidFill>
                <a:latin typeface="Adobe Caslon Pro"/>
                <a:cs typeface="Adobe Caslon Pro"/>
              </a:rPr>
              <a:t>Center</a:t>
            </a:r>
            <a:endParaRPr lang="en-US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-111410" y="1283726"/>
            <a:ext cx="9144000" cy="255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venir 35 Light"/>
                <a:cs typeface="Avenir 35 Light"/>
              </a:rPr>
              <a:t>EPFL MOOCs</a:t>
            </a:r>
          </a:p>
          <a:p>
            <a:pPr algn="ctr"/>
            <a:r>
              <a:rPr lang="fr-CH" sz="3600" dirty="0" smtClean="0">
                <a:solidFill>
                  <a:schemeClr val="bg1"/>
                </a:solidFill>
                <a:latin typeface="Avenir 35 Light"/>
                <a:cs typeface="Avenir 35 Light"/>
              </a:rPr>
              <a:t> </a:t>
            </a:r>
            <a:r>
              <a:rPr lang="fr-CH" sz="2800" dirty="0" smtClean="0">
                <a:solidFill>
                  <a:schemeClr val="bg1"/>
                </a:solidFill>
                <a:latin typeface="Avenir 35 Light"/>
                <a:cs typeface="Avenir 35 Light"/>
              </a:rPr>
              <a:t>Lessons learned</a:t>
            </a:r>
          </a:p>
          <a:p>
            <a:pPr algn="ctr"/>
            <a:endParaRPr lang="fr-CH" sz="3600" i="1" dirty="0">
              <a:solidFill>
                <a:schemeClr val="bg1"/>
              </a:solidFill>
              <a:latin typeface="Avenir 35 Light"/>
              <a:cs typeface="Avenir 35 Light"/>
              <a:sym typeface="Wingdings" charset="0"/>
            </a:endParaRPr>
          </a:p>
          <a:p>
            <a:pPr algn="ctr"/>
            <a:r>
              <a:rPr lang="en-US" i="1" dirty="0" smtClean="0">
                <a:solidFill>
                  <a:srgbClr val="FFFFFF"/>
                </a:solidFill>
                <a:latin typeface="Avenir 35 Light"/>
                <a:cs typeface="Avenir 35 Light"/>
                <a:sym typeface="Wingdings" charset="0"/>
              </a:rPr>
              <a:t>Prof. Pierre Dillenbourg</a:t>
            </a:r>
            <a:r>
              <a:rPr lang="en-US" i="1" dirty="0">
                <a:solidFill>
                  <a:srgbClr val="FFFFFF"/>
                </a:solidFill>
                <a:latin typeface="Avenir 35 Light"/>
                <a:cs typeface="Avenir 35 Light"/>
                <a:sym typeface="Wingdings" charset="0"/>
              </a:rPr>
              <a:t> </a:t>
            </a:r>
            <a:endParaRPr lang="en-US" i="1" dirty="0" smtClean="0">
              <a:solidFill>
                <a:srgbClr val="FFFFFF"/>
              </a:solidFill>
              <a:latin typeface="Avenir 35 Light"/>
              <a:cs typeface="Avenir 35 Light"/>
              <a:sym typeface="Wingdings" charset="0"/>
            </a:endParaRPr>
          </a:p>
          <a:p>
            <a:pPr algn="ctr"/>
            <a:endParaRPr lang="en-US" i="1" dirty="0" smtClean="0">
              <a:solidFill>
                <a:srgbClr val="FF0000"/>
              </a:solidFill>
              <a:latin typeface="Avenir 35 Light"/>
              <a:cs typeface="Avenir 35 Light"/>
              <a:sym typeface="Wingdings"/>
            </a:endParaRPr>
          </a:p>
          <a:p>
            <a:pPr algn="ctr"/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  <a:sym typeface="Wingdings"/>
              </a:rPr>
              <a:t>Data from F. Pinto and P. Jermann </a:t>
            </a:r>
            <a:endParaRPr lang="en-US" sz="1600" i="1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638182" y="5597228"/>
            <a:ext cx="2031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FR" sz="1200" dirty="0" err="1">
                <a:solidFill>
                  <a:schemeClr val="bg1">
                    <a:lumMod val="75000"/>
                  </a:schemeClr>
                </a:solidFill>
              </a:rPr>
              <a:t>www.cgarchitect.com</a:t>
            </a: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9756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316269" cy="69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2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4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25863"/>
            <a:ext cx="9144000" cy="440154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2421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449"/>
            <a:ext cx="8796582" cy="51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8" y="1395845"/>
            <a:ext cx="7854181" cy="2772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036" y="4789054"/>
            <a:ext cx="6032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0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59" y="2038411"/>
            <a:ext cx="8095214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sz="3200" dirty="0" smtClean="0">
                <a:latin typeface="Avenir 35 Light"/>
                <a:cs typeface="Avenir 35 Light"/>
              </a:rPr>
              <a:t>If our MOOCs are continuing education</a:t>
            </a:r>
          </a:p>
          <a:p>
            <a:pPr algn="ctr">
              <a:lnSpc>
                <a:spcPct val="150000"/>
              </a:lnSpc>
            </a:pPr>
            <a:r>
              <a:rPr lang="fr-CH" sz="3200" dirty="0" smtClean="0">
                <a:latin typeface="Avenir 35 Light"/>
                <a:cs typeface="Avenir 35 Light"/>
              </a:rPr>
              <a:t>And if we are lazy on continuing education</a:t>
            </a:r>
          </a:p>
          <a:p>
            <a:pPr algn="ctr">
              <a:lnSpc>
                <a:spcPct val="150000"/>
              </a:lnSpc>
            </a:pPr>
            <a:r>
              <a:rPr lang="fr-CH" sz="3200" dirty="0" smtClean="0">
                <a:latin typeface="Avenir 35 Light"/>
                <a:cs typeface="Avenir 35 Light"/>
              </a:rPr>
              <a:t>Then MOOCs solve a problem</a:t>
            </a:r>
            <a:endParaRPr lang="fr-CH" sz="3200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531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382174"/>
            <a:ext cx="82748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	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Knoweldge </a:t>
            </a:r>
            <a:r>
              <a:rPr lang="fr-CH" sz="32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Better pedagogy on 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French speaking Africa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3200" dirty="0">
              <a:solidFill>
                <a:schemeClr val="bg1">
                  <a:lumMod val="7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/>
          <a:lstStyle/>
          <a:p>
            <a:r>
              <a:rPr lang="fr-CH" dirty="0" smtClean="0">
                <a:latin typeface="Avenir 35 Light"/>
                <a:cs typeface="Avenir 35 Light"/>
              </a:rPr>
              <a:t>Why does EPFL do MOOCs ?</a:t>
            </a:r>
            <a:endParaRPr lang="fr-CH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791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382174"/>
            <a:ext cx="82748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	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Knoweldge </a:t>
            </a:r>
            <a:r>
              <a:rPr lang="fr-CH" sz="32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>
              <a:lnSpc>
                <a:spcPct val="130000"/>
              </a:lnSpc>
            </a:pPr>
            <a:r>
              <a:rPr lang="fr-CH" sz="3200" b="1" dirty="0" smtClean="0">
                <a:solidFill>
                  <a:srgbClr val="FF0000"/>
                </a:solidFill>
                <a:latin typeface="Avenir 35 Light"/>
                <a:cs typeface="Avenir 35 Light"/>
              </a:rPr>
              <a:t>?</a:t>
            </a:r>
            <a:r>
              <a:rPr lang="fr-CH" sz="3200" dirty="0" smtClean="0">
                <a:solidFill>
                  <a:srgbClr val="FF0000"/>
                </a:solidFill>
                <a:latin typeface="Avenir 35 Light"/>
                <a:cs typeface="Avenir 35 Light"/>
              </a:rPr>
              <a:t> Better pedagogy on 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French speaking Africa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3200" dirty="0">
              <a:solidFill>
                <a:schemeClr val="bg1">
                  <a:lumMod val="7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/>
          <a:lstStyle/>
          <a:p>
            <a:r>
              <a:rPr lang="fr-CH" dirty="0" smtClean="0">
                <a:latin typeface="Avenir 35 Light"/>
                <a:cs typeface="Avenir 35 Light"/>
              </a:rPr>
              <a:t>Why does EPFL do MOOCs ?</a:t>
            </a:r>
            <a:endParaRPr lang="fr-CH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096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601254" y="577726"/>
            <a:ext cx="4877413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/>
                <a:cs typeface="Adobe Caslon Pro"/>
              </a:rPr>
              <a:t>« </a:t>
            </a:r>
            <a:r>
              <a:rPr lang="fr-FR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/>
                <a:cs typeface="Adobe Caslon Pro"/>
              </a:rPr>
              <a:t>Flipped</a:t>
            </a:r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/>
                <a:cs typeface="Adobe Caslon Pro"/>
              </a:rPr>
              <a:t> Class »</a:t>
            </a:r>
          </a:p>
          <a:p>
            <a:pPr algn="ctr"/>
            <a:endParaRPr lang="fr-FR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fr-F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dobe Caslon Pro"/>
                <a:cs typeface="Adobe Caslon Pro"/>
              </a:rPr>
              <a:t>Standard Lecture</a:t>
            </a:r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Adobe Caslon Pro"/>
              <a:cs typeface="Adobe Caslon Pro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530064" y="1619601"/>
            <a:ext cx="18405" cy="376373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428835" y="4914006"/>
            <a:ext cx="230066" cy="25766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1428835" y="2135025"/>
            <a:ext cx="230066" cy="257664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776606" y="4843915"/>
            <a:ext cx="555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dobe Caslon Pro"/>
                <a:cs typeface="Adobe Caslon Pro"/>
              </a:rPr>
              <a:t>MOOC Physique Générale EPFL, J.-Ph. Ansermet</a:t>
            </a:r>
            <a:endParaRPr lang="fr-FR" dirty="0">
              <a:latin typeface="Adobe Caslon Pro"/>
              <a:cs typeface="Adobe Caslon Pro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76606" y="2023357"/>
            <a:ext cx="555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dobe Caslon Pro"/>
                <a:cs typeface="Adobe Caslon Pro"/>
              </a:rPr>
              <a:t>Introduction à la programmation, J.-C. </a:t>
            </a:r>
            <a:r>
              <a:rPr lang="fr-FR" dirty="0" err="1" smtClean="0">
                <a:latin typeface="Adobe Caslon Pro"/>
                <a:cs typeface="Adobe Caslon Pro"/>
              </a:rPr>
              <a:t>Chappelier</a:t>
            </a:r>
            <a:endParaRPr lang="fr-FR" dirty="0">
              <a:latin typeface="Adobe Caslon Pro"/>
              <a:cs typeface="Adobe Caslon Pro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9205">
            <a:off x="3070785" y="3189422"/>
            <a:ext cx="4875275" cy="330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2603">
            <a:off x="2788198" y="1343076"/>
            <a:ext cx="5939243" cy="161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54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2017835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Pierre 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can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you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prove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that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MOOCs are courses in lectures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rooms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?</a:t>
            </a:r>
            <a:endParaRPr lang="fr-FR" sz="54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267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2017835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Good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MOOCs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are (in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general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)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better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than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bad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MOOCS</a:t>
            </a:r>
            <a:endParaRPr lang="fr-FR" sz="54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4387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9" y="130855"/>
            <a:ext cx="8352571" cy="56060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5885">
            <a:off x="364451" y="3381016"/>
            <a:ext cx="2086420" cy="311992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945" y="5736859"/>
            <a:ext cx="3923820" cy="8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3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2017835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What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is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a 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« Good MOOC »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?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endParaRPr lang="fr-FR" sz="54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542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1629096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/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A MOOC </a:t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with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rich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activities</a:t>
            </a:r>
            <a:endParaRPr lang="fr-FR" sz="54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56859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201" y="1966161"/>
            <a:ext cx="3742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http://128.178.27.98:8082/LHE1.</a:t>
            </a:r>
            <a:r>
              <a:rPr lang="fr-FR" dirty="0" smtClean="0">
                <a:hlinkClick r:id="rId2"/>
              </a:rPr>
              <a:t>html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33" y="600279"/>
            <a:ext cx="7366000" cy="127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33" y="2928459"/>
            <a:ext cx="5796484" cy="38353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1469337" y="230918"/>
            <a:ext cx="5614967" cy="36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Fluid</a:t>
            </a:r>
            <a:r>
              <a:rPr lang="fr-FR" dirty="0" smtClean="0"/>
              <a:t> Dynamics (</a:t>
            </a:r>
            <a:r>
              <a:rPr lang="fr-FR" dirty="0" err="1" smtClean="0"/>
              <a:t>Gallaire</a:t>
            </a:r>
            <a:r>
              <a:rPr lang="fr-FR" dirty="0" smtClean="0"/>
              <a:t> &amp; </a:t>
            </a:r>
            <a:r>
              <a:rPr lang="fr-FR" dirty="0" err="1" smtClean="0"/>
              <a:t>Ancey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27869" y="2575047"/>
            <a:ext cx="5614967" cy="36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Statics</a:t>
            </a:r>
            <a:r>
              <a:rPr lang="fr-FR" dirty="0" smtClean="0"/>
              <a:t> (</a:t>
            </a:r>
            <a:r>
              <a:rPr lang="fr-FR" dirty="0" err="1" smtClean="0"/>
              <a:t>Muttoni</a:t>
            </a:r>
            <a:r>
              <a:rPr lang="fr-FR" dirty="0" smtClean="0"/>
              <a:t> &amp; </a:t>
            </a:r>
            <a:r>
              <a:rPr lang="fr-FR" dirty="0" err="1" smtClean="0"/>
              <a:t>Burdet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66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6578"/>
            <a:ext cx="8997333" cy="5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"/>
            <a:ext cx="9129345" cy="6086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4720" y="6086234"/>
            <a:ext cx="5760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>
                <a:solidFill>
                  <a:srgbClr val="F2F2F2"/>
                </a:solidFill>
                <a:latin typeface="Avenir Book"/>
                <a:cs typeface="Avenir Book"/>
              </a:rPr>
              <a:t>Watching MOOCs together</a:t>
            </a:r>
            <a:endParaRPr lang="fr-CH" sz="3200" dirty="0">
              <a:solidFill>
                <a:srgbClr val="F2F2F2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2034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1629096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/>
            </a:r>
            <a:b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MOOCs are </a:t>
            </a:r>
            <a:r>
              <a:rPr lang="fr-FR" sz="54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very</a:t>
            </a:r>
            <a:r>
              <a:rPr lang="fr-FR" sz="54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social</a:t>
            </a:r>
            <a:endParaRPr lang="fr-FR" sz="54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801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382174"/>
            <a:ext cx="82748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	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Knoweldge </a:t>
            </a:r>
            <a:r>
              <a:rPr lang="fr-CH" sz="32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>
              <a:lnSpc>
                <a:spcPct val="130000"/>
              </a:lnSpc>
            </a:pPr>
            <a:r>
              <a:rPr lang="fr-CH" sz="3200" b="1" dirty="0" smtClean="0">
                <a:solidFill>
                  <a:srgbClr val="FF0000"/>
                </a:solidFill>
                <a:latin typeface="Avenir 35 Light"/>
                <a:cs typeface="Avenir 35 Light"/>
              </a:rPr>
              <a:t>?</a:t>
            </a:r>
            <a:r>
              <a:rPr lang="fr-CH" sz="3200" dirty="0" smtClean="0">
                <a:solidFill>
                  <a:srgbClr val="FF0000"/>
                </a:solidFill>
                <a:latin typeface="Avenir 35 Light"/>
                <a:cs typeface="Avenir 35 Light"/>
              </a:rPr>
              <a:t> Better pedagogy on 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French speaking Africa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3200" dirty="0">
              <a:solidFill>
                <a:schemeClr val="bg1">
                  <a:lumMod val="7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/>
          <a:lstStyle/>
          <a:p>
            <a:r>
              <a:rPr lang="fr-CH" dirty="0" smtClean="0">
                <a:latin typeface="Avenir 35 Light"/>
                <a:cs typeface="Avenir 35 Light"/>
              </a:rPr>
              <a:t>Why does EPFL do MOOCs ?</a:t>
            </a:r>
            <a:endParaRPr lang="fr-CH" dirty="0">
              <a:latin typeface="Avenir 35 Light"/>
              <a:cs typeface="Avenir 35 Light"/>
            </a:endParaRPr>
          </a:p>
        </p:txBody>
      </p:sp>
      <p:sp>
        <p:nvSpPr>
          <p:cNvPr id="7" name="TextBox 6"/>
          <p:cNvSpPr txBox="1"/>
          <p:nvPr/>
        </p:nvSpPr>
        <p:spPr>
          <a:xfrm rot="20943087">
            <a:off x="1380338" y="2729273"/>
            <a:ext cx="679499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>
                <a:solidFill>
                  <a:schemeClr val="bg1"/>
                </a:solidFill>
                <a:latin typeface="Avenir 35 Light"/>
                <a:cs typeface="Avenir 35 Light"/>
              </a:rPr>
              <a:t>Teaching became a hight stake activity</a:t>
            </a:r>
            <a:endParaRPr lang="fr-CH" sz="2800" dirty="0">
              <a:solidFill>
                <a:schemeClr val="bg1"/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40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2523960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Teachers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spend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more time </a:t>
            </a:r>
            <a:b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preparing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their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course</a:t>
            </a:r>
            <a:endParaRPr lang="fr-FR" sz="36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39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4419" y="2523960"/>
            <a:ext cx="907958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Is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it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better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to have a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paper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in nature </a:t>
            </a:r>
            <a:b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or </a:t>
            </a:r>
            <a:b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</a:b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a MOOC </a:t>
            </a:r>
            <a:r>
              <a:rPr lang="fr-FR" sz="3600" dirty="0" err="1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with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  <a:latin typeface="Avenir 35 Light"/>
                <a:cs typeface="Avenir 35 Light"/>
              </a:rPr>
              <a:t> 50’000 participants ?</a:t>
            </a:r>
            <a:endParaRPr lang="fr-FR" sz="3600" dirty="0">
              <a:solidFill>
                <a:schemeClr val="bg1">
                  <a:lumMod val="95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8273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382174"/>
            <a:ext cx="82748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	</a:t>
            </a: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Knoweldge </a:t>
            </a:r>
            <a:r>
              <a:rPr lang="fr-CH" sz="3200" dirty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>
              <a:lnSpc>
                <a:spcPct val="130000"/>
              </a:lnSpc>
            </a:pPr>
            <a:r>
              <a:rPr lang="fr-CH" sz="3200" b="1" dirty="0" smtClean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?</a:t>
            </a:r>
            <a:r>
              <a:rPr lang="fr-CH" sz="3200" dirty="0" smtClean="0">
                <a:solidFill>
                  <a:schemeClr val="bg1">
                    <a:lumMod val="50000"/>
                  </a:schemeClr>
                </a:solidFill>
                <a:latin typeface="Avenir 35 Light"/>
                <a:cs typeface="Avenir 35 Light"/>
              </a:rPr>
              <a:t> Better pedagogy on campus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b="1" dirty="0" smtClean="0">
                <a:solidFill>
                  <a:srgbClr val="008000"/>
                </a:solidFill>
                <a:latin typeface="Avenir 35 Light"/>
                <a:cs typeface="Avenir 35 Light"/>
              </a:rPr>
              <a:t>French speaking Africa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rgbClr val="7F7F7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fr-CH" sz="3200" dirty="0" smtClean="0">
                <a:solidFill>
                  <a:srgbClr val="7F7F7F"/>
                </a:solidFill>
                <a:latin typeface="Avenir 35 Light"/>
                <a:cs typeface="Avenir 35 Light"/>
              </a:rPr>
              <a:t>Continous training</a:t>
            </a:r>
          </a:p>
          <a:p>
            <a:pPr>
              <a:lnSpc>
                <a:spcPct val="130000"/>
              </a:lnSpc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3200" dirty="0">
              <a:solidFill>
                <a:schemeClr val="bg1">
                  <a:lumMod val="7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/>
          <a:lstStyle/>
          <a:p>
            <a:r>
              <a:rPr lang="fr-CH" dirty="0" smtClean="0">
                <a:latin typeface="Avenir 35 Light"/>
                <a:cs typeface="Avenir 35 Light"/>
              </a:rPr>
              <a:t>Why does EPFL do MOOCs ?</a:t>
            </a:r>
            <a:endParaRPr lang="fr-CH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759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6464" cy="6858000"/>
          </a:xfrm>
          <a:prstGeom prst="rect">
            <a:avLst/>
          </a:prstGeom>
        </p:spPr>
      </p:pic>
      <p:pic>
        <p:nvPicPr>
          <p:cNvPr id="5" name="Picture 10" descr="coursera.transparen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396" y="359719"/>
            <a:ext cx="1616005" cy="4907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2" descr="edX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527" y="359719"/>
            <a:ext cx="731842" cy="5066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10008" y="2268045"/>
            <a:ext cx="2540078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fr-CH" sz="6600" b="1" dirty="0" smtClean="0">
                <a:ln w="50800"/>
                <a:solidFill>
                  <a:srgbClr val="FF0000"/>
                </a:solidFill>
              </a:rPr>
              <a:t>24 + </a:t>
            </a:r>
            <a:r>
              <a:rPr lang="fr-CH" sz="6600" b="1" dirty="0" smtClean="0">
                <a:ln w="50800"/>
                <a:solidFill>
                  <a:schemeClr val="tx1">
                    <a:lumMod val="50000"/>
                    <a:lumOff val="50000"/>
                  </a:schemeClr>
                </a:solidFill>
              </a:rPr>
              <a:t>25 + 15</a:t>
            </a:r>
            <a:endParaRPr lang="fr-CH" sz="6600" b="1" dirty="0">
              <a:ln w="50800"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397"/>
            <a:ext cx="9126348" cy="4274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3997" y="5681452"/>
            <a:ext cx="5482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 smtClean="0">
                <a:solidFill>
                  <a:schemeClr val="bg1"/>
                </a:solidFill>
                <a:latin typeface="Avenir Book"/>
                <a:cs typeface="Avenir Book"/>
              </a:rPr>
              <a:t>MOOCs in Africa ?</a:t>
            </a:r>
            <a:endParaRPr lang="fr-CH" sz="4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131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48"/>
            <a:ext cx="8731521" cy="576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399" y="6035457"/>
            <a:ext cx="49894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>
                <a:latin typeface="Avenir Book"/>
                <a:cs typeface="Avenir Book"/>
              </a:rPr>
              <a:t>Language  Matters</a:t>
            </a:r>
            <a:endParaRPr lang="fr-CH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2350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01"/>
            <a:ext cx="7202092" cy="316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697" y="3232241"/>
            <a:ext cx="7469613" cy="33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3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092"/>
            <a:ext cx="9104861" cy="3850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70309">
            <a:off x="2782455" y="5761182"/>
            <a:ext cx="445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>
                <a:latin typeface="Avenir Book"/>
                <a:cs typeface="Avenir Book"/>
              </a:rPr>
              <a:t>!!!  Raw numbers are low</a:t>
            </a:r>
            <a:endParaRPr lang="fr-CH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7795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484" y="2527054"/>
            <a:ext cx="832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latin typeface="Avenir 35 Light"/>
                <a:cs typeface="Avenir 35 Light"/>
              </a:rPr>
              <a:t>Research</a:t>
            </a:r>
            <a:endParaRPr lang="fr-CH" sz="3600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694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Shot 2015-05-11 at 11.46.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958" y="453503"/>
            <a:ext cx="8432057" cy="58268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654289" y="37933"/>
            <a:ext cx="7889948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aseline="30000" dirty="0" smtClean="0">
                <a:latin typeface="Avenir 35 Light"/>
                <a:cs typeface="Avenir 35 Light"/>
              </a:rPr>
              <a:t>Nan Li, Lukasz Kidzinski;</a:t>
            </a:r>
            <a:r>
              <a:rPr lang="en-US" sz="3200" dirty="0" smtClean="0">
                <a:latin typeface="Avenir 35 Light"/>
                <a:cs typeface="Avenir 35 Light"/>
              </a:rPr>
              <a:t> </a:t>
            </a:r>
            <a:r>
              <a:rPr lang="en-US" sz="3200" baseline="30000" dirty="0" smtClean="0">
                <a:latin typeface="Avenir 35 Light"/>
                <a:cs typeface="Avenir 35 Light"/>
              </a:rPr>
              <a:t>175,621 </a:t>
            </a:r>
            <a:r>
              <a:rPr lang="en-US" sz="3200" baseline="30000" dirty="0">
                <a:latin typeface="Avenir 35 Light"/>
                <a:cs typeface="Avenir 35 Light"/>
              </a:rPr>
              <a:t>video sessions</a:t>
            </a:r>
            <a:endParaRPr lang="en-US" sz="3200" dirty="0">
              <a:latin typeface="Avenir 35 Light"/>
              <a:cs typeface="Avenir 35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2155" y="945771"/>
            <a:ext cx="69381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F0000"/>
                </a:solidFill>
                <a:latin typeface="Avenir 35 Light"/>
                <a:ea typeface="American Typewriter"/>
                <a:cs typeface="Avenir 35 Light"/>
                <a:sym typeface="American Typewriter"/>
              </a:rPr>
              <a:t>An increase of 0.25 video speed results in an average decrease of perceived difficulty by </a:t>
            </a:r>
            <a:r>
              <a:rPr lang="en-US" sz="2400" b="1" dirty="0" smtClean="0">
                <a:solidFill>
                  <a:srgbClr val="FF0000"/>
                </a:solidFill>
                <a:latin typeface="Avenir 35 Light"/>
                <a:ea typeface="American Typewriter"/>
                <a:cs typeface="Avenir 35 Light"/>
                <a:sym typeface="American Typewriter"/>
              </a:rPr>
              <a:t>16%</a:t>
            </a:r>
          </a:p>
          <a:p>
            <a:pPr lvl="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rgbClr val="FF0000"/>
                </a:solidFill>
                <a:latin typeface="Avenir 35 Light"/>
                <a:ea typeface="American Typewriter"/>
                <a:cs typeface="Avenir 35 Light"/>
                <a:sym typeface="American Typewriter"/>
              </a:rPr>
              <a:t>(p </a:t>
            </a:r>
            <a:r>
              <a:rPr lang="en-US" sz="1600" b="1" dirty="0">
                <a:solidFill>
                  <a:srgbClr val="FF0000"/>
                </a:solidFill>
                <a:latin typeface="Avenir 35 Light"/>
                <a:ea typeface="American Typewriter"/>
                <a:cs typeface="Avenir 35 Light"/>
                <a:sym typeface="American Typewriter"/>
              </a:rPr>
              <a:t>&lt; .0001)</a:t>
            </a:r>
            <a:endParaRPr lang="en-US" sz="2400" b="1" dirty="0">
              <a:solidFill>
                <a:srgbClr val="FF0000"/>
              </a:solidFill>
              <a:latin typeface="Avenir 35 Light"/>
              <a:ea typeface="American Typewriter"/>
              <a:cs typeface="Avenir 35 Light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0009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54" y="249926"/>
            <a:ext cx="6954402" cy="52158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/>
          <p:cNvSpPr txBox="1"/>
          <p:nvPr/>
        </p:nvSpPr>
        <p:spPr>
          <a:xfrm rot="21118429">
            <a:off x="-41040" y="4275550"/>
            <a:ext cx="6295445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FF0000"/>
                </a:solidFill>
                <a:latin typeface="Avenir Book"/>
                <a:cs typeface="Avenir Book"/>
              </a:rPr>
              <a:t>Is </a:t>
            </a:r>
            <a:r>
              <a:rPr lang="fr-FR" sz="48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this</a:t>
            </a:r>
            <a:r>
              <a:rPr lang="fr-FR" sz="4800" dirty="0" smtClean="0">
                <a:solidFill>
                  <a:srgbClr val="FF0000"/>
                </a:solidFill>
                <a:latin typeface="Avenir Book"/>
                <a:cs typeface="Avenir Book"/>
              </a:rPr>
              <a:t> hand </a:t>
            </a:r>
            <a:r>
              <a:rPr lang="fr-FR" sz="48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useful</a:t>
            </a:r>
            <a:r>
              <a:rPr lang="fr-FR" sz="4800" dirty="0" smtClean="0">
                <a:solidFill>
                  <a:srgbClr val="FF0000"/>
                </a:solidFill>
                <a:latin typeface="Avenir Book"/>
                <a:cs typeface="Avenir Book"/>
              </a:rPr>
              <a:t> ?</a:t>
            </a:r>
            <a:endParaRPr lang="fr-FR" sz="48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3549" y="5202927"/>
            <a:ext cx="6604001" cy="139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2800" dirty="0">
              <a:latin typeface="Avenir 55 Roman"/>
              <a:cs typeface="Avenir 55 Roman"/>
            </a:endParaRP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7F7F7F"/>
                </a:solidFill>
                <a:latin typeface="Avenir 55 Roman"/>
                <a:cs typeface="Avenir 55 Roman"/>
              </a:rPr>
              <a:t>Kshitij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 Sharma,  Patrick </a:t>
            </a:r>
            <a:r>
              <a:rPr lang="en-US" sz="2000" dirty="0" err="1" smtClean="0">
                <a:solidFill>
                  <a:srgbClr val="7F7F7F"/>
                </a:solidFill>
                <a:latin typeface="Avenir 55 Roman"/>
                <a:cs typeface="Avenir 55 Roman"/>
              </a:rPr>
              <a:t>Jermann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, </a:t>
            </a:r>
            <a:r>
              <a:rPr lang="en-US" sz="2000" dirty="0">
                <a:solidFill>
                  <a:srgbClr val="7F7F7F"/>
                </a:solidFill>
                <a:latin typeface="Avenir 55 Roman"/>
                <a:cs typeface="Avenir 55 Roman"/>
              </a:rPr>
              <a:t>Pierre 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Dillenbourg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  <a:latin typeface="Avenir 55 Roman"/>
                <a:cs typeface="Avenir 55 Roman"/>
              </a:rPr>
              <a:t>EPFL</a:t>
            </a:r>
            <a:r>
              <a:rPr lang="en-US" dirty="0" smtClean="0">
                <a:solidFill>
                  <a:srgbClr val="7F7F7F"/>
                </a:solidFill>
                <a:latin typeface="Avenir 55 Roman"/>
                <a:cs typeface="Avenir 55 Roman"/>
              </a:rPr>
              <a:t> Center for Digital Education</a:t>
            </a:r>
            <a:endParaRPr lang="en-US" dirty="0">
              <a:solidFill>
                <a:srgbClr val="7F7F7F"/>
              </a:solidFill>
              <a:latin typeface="Avenir 55 Roman"/>
              <a:cs typeface="Avenir 55 Roman"/>
            </a:endParaRPr>
          </a:p>
        </p:txBody>
      </p:sp>
      <p:sp>
        <p:nvSpPr>
          <p:cNvPr id="3" name="Flèche vers la droite 2"/>
          <p:cNvSpPr/>
          <p:nvPr/>
        </p:nvSpPr>
        <p:spPr>
          <a:xfrm rot="20954981">
            <a:off x="5677705" y="4932580"/>
            <a:ext cx="1121367" cy="43235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7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Invisib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89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7" y="1358679"/>
            <a:ext cx="4161925" cy="38545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820" y="1137157"/>
            <a:ext cx="4688507" cy="40169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85404" y="2894578"/>
            <a:ext cx="159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0.1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20172" y="3217743"/>
            <a:ext cx="159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0.35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13549" y="5459156"/>
            <a:ext cx="6604001" cy="139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2800" dirty="0">
              <a:latin typeface="Avenir 55 Roman"/>
              <a:cs typeface="Avenir 55 Roman"/>
            </a:endParaRP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7F7F7F"/>
                </a:solidFill>
                <a:latin typeface="Avenir 55 Roman"/>
                <a:cs typeface="Avenir 55 Roman"/>
              </a:rPr>
              <a:t>Kshitij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 Sharma,  Patrick </a:t>
            </a:r>
            <a:r>
              <a:rPr lang="en-US" sz="2000" dirty="0" err="1" smtClean="0">
                <a:solidFill>
                  <a:srgbClr val="7F7F7F"/>
                </a:solidFill>
                <a:latin typeface="Avenir 55 Roman"/>
                <a:cs typeface="Avenir 55 Roman"/>
              </a:rPr>
              <a:t>Jermann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, </a:t>
            </a:r>
            <a:r>
              <a:rPr lang="en-US" sz="2000" dirty="0">
                <a:solidFill>
                  <a:srgbClr val="7F7F7F"/>
                </a:solidFill>
                <a:latin typeface="Avenir 55 Roman"/>
                <a:cs typeface="Avenir 55 Roman"/>
              </a:rPr>
              <a:t>Pierre </a:t>
            </a:r>
            <a:r>
              <a:rPr lang="en-US" sz="2000" dirty="0" smtClean="0">
                <a:solidFill>
                  <a:srgbClr val="7F7F7F"/>
                </a:solidFill>
                <a:latin typeface="Avenir 55 Roman"/>
                <a:cs typeface="Avenir 55 Roman"/>
              </a:rPr>
              <a:t>Dillenbourg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  <a:latin typeface="Avenir 55 Roman"/>
                <a:cs typeface="Avenir 55 Roman"/>
              </a:rPr>
              <a:t>EPFL</a:t>
            </a:r>
            <a:r>
              <a:rPr lang="en-US" dirty="0" smtClean="0">
                <a:solidFill>
                  <a:srgbClr val="7F7F7F"/>
                </a:solidFill>
                <a:latin typeface="Avenir 55 Roman"/>
                <a:cs typeface="Avenir 55 Roman"/>
              </a:rPr>
              <a:t> Center for Digital Education</a:t>
            </a:r>
            <a:endParaRPr lang="en-US" dirty="0">
              <a:solidFill>
                <a:srgbClr val="7F7F7F"/>
              </a:solidFill>
              <a:latin typeface="Avenir 55 Roman"/>
              <a:cs typeface="Avenir 55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45781" y="-118140"/>
            <a:ext cx="592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« with</a:t>
            </a:r>
            <a:r>
              <a:rPr lang="fr-FR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me</a:t>
            </a:r>
            <a:r>
              <a:rPr lang="fr-FR" sz="5400" dirty="0" smtClean="0">
                <a:solidFill>
                  <a:srgbClr val="FF0000"/>
                </a:solidFill>
                <a:latin typeface="Adobe Caslon Pro"/>
                <a:cs typeface="Adobe Caslon Pro"/>
              </a:rPr>
              <a:t>ness »</a:t>
            </a:r>
            <a:endParaRPr lang="fr-FR" sz="5400" dirty="0">
              <a:solidFill>
                <a:srgbClr val="FF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400970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/>
        </p:nvCxnSpPr>
        <p:spPr>
          <a:xfrm flipH="1" flipV="1">
            <a:off x="235861" y="48260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 flipV="1">
            <a:off x="388261" y="49478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540661" y="484012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693057" y="494662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845461" y="48236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997861" y="500664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150261" y="515904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302661" y="48830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480067" y="46724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632467" y="479422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784867" y="46865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937267" y="47930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089667" y="46700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1242067" y="48530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1394467" y="50054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1546864" y="47294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724273" y="45188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876673" y="46406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1029073" y="45329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1181473" y="46394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1333870" y="45164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1486273" y="46994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1638673" y="48518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1791073" y="45759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968479" y="453355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1120879" y="465535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 flipV="1">
            <a:off x="1273279" y="45476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1425675" y="46541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 flipV="1">
            <a:off x="1578079" y="45311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1730479" y="47141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1882877" y="48665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2035279" y="459061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 flipV="1">
            <a:off x="1243285" y="45635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1395687" y="46853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 flipV="1">
            <a:off x="1548084" y="45776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 flipV="1">
            <a:off x="1700487" y="46841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1852887" y="45611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2005286" y="47441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 flipV="1">
            <a:off x="2157687" y="48965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 flipV="1">
            <a:off x="2310087" y="46206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 flipV="1">
            <a:off x="1518095" y="45935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 flipV="1">
            <a:off x="1670493" y="47153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H="1" flipV="1">
            <a:off x="1822895" y="460768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1975295" y="47141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 flipV="1">
            <a:off x="2127695" y="45912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 flipV="1">
            <a:off x="2280093" y="47742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 flipV="1">
            <a:off x="2432495" y="49266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 flipV="1">
            <a:off x="2584892" y="465063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 flipV="1">
            <a:off x="863604" y="47648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1016000" y="48866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H="1" flipV="1">
            <a:off x="1168404" y="47789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 flipV="1">
            <a:off x="1320804" y="48854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1473204" y="47624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1625604" y="49454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 flipV="1">
            <a:off x="1778004" y="50978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1930404" y="48218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H="1" flipV="1">
            <a:off x="1107810" y="46112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H="1" flipV="1">
            <a:off x="1260210" y="47330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 flipV="1">
            <a:off x="1412610" y="46253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H="1" flipV="1">
            <a:off x="1565010" y="47318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 flipV="1">
            <a:off x="1717410" y="46088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 flipV="1">
            <a:off x="1869807" y="47918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 flipV="1">
            <a:off x="2022210" y="49442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 flipV="1">
            <a:off x="2174610" y="46682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1352016" y="44576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flipH="1" flipV="1">
            <a:off x="1504416" y="45794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H="1" flipV="1">
            <a:off x="1656813" y="44717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H="1" flipV="1">
            <a:off x="1809216" y="45782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H="1" flipV="1">
            <a:off x="1961616" y="44552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 flipH="1" flipV="1">
            <a:off x="2114016" y="46382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 flipV="1">
            <a:off x="2266416" y="47906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 flipV="1">
            <a:off x="2418816" y="45147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 flipV="1">
            <a:off x="1596222" y="44723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H="1" flipV="1">
            <a:off x="1748622" y="459415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H="1" flipV="1">
            <a:off x="1901022" y="44864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H="1" flipV="1">
            <a:off x="2053422" y="45929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 flipV="1">
            <a:off x="2205822" y="44699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 flipV="1">
            <a:off x="2358218" y="46529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flipH="1" flipV="1">
            <a:off x="2510622" y="48053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H="1" flipV="1">
            <a:off x="2663022" y="452942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H="1" flipV="1">
            <a:off x="1871030" y="45023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 flipH="1" flipV="1">
            <a:off x="2023430" y="46241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 flipH="1" flipV="1">
            <a:off x="2175830" y="45164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 flipH="1" flipV="1">
            <a:off x="2328230" y="46229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 flipV="1">
            <a:off x="2480627" y="45000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H="1" flipV="1">
            <a:off x="2633030" y="46830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 flipH="1" flipV="1">
            <a:off x="2785426" y="48354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>
          <a:xfrm flipH="1" flipV="1">
            <a:off x="2937830" y="455943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 flipV="1">
            <a:off x="2145838" y="45323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 flipV="1">
            <a:off x="2298238" y="46541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H="1" flipV="1">
            <a:off x="2450638" y="45464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 flipV="1">
            <a:off x="2603036" y="46529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 flipV="1">
            <a:off x="2755438" y="45300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 flipV="1">
            <a:off x="2907835" y="47130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H="1" flipV="1">
            <a:off x="3060238" y="48654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 flipV="1">
            <a:off x="3212638" y="458943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H="1" flipV="1">
            <a:off x="1491347" y="47954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H="1" flipV="1">
            <a:off x="1643743" y="49172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H="1" flipV="1">
            <a:off x="1796147" y="48095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H="1" flipV="1">
            <a:off x="1948547" y="49160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H="1" flipV="1">
            <a:off x="2100947" y="47930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H="1" flipV="1">
            <a:off x="2253347" y="49760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flipH="1" flipV="1">
            <a:off x="2405747" y="51284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H="1" flipV="1">
            <a:off x="2558147" y="48524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H="1" flipV="1">
            <a:off x="1735553" y="464182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H="1" flipV="1">
            <a:off x="1887953" y="47636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H="1" flipV="1">
            <a:off x="2040353" y="46559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flipH="1" flipV="1">
            <a:off x="2192753" y="47624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H="1" flipV="1">
            <a:off x="2345153" y="46394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H="1" flipV="1">
            <a:off x="2497553" y="48224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 flipH="1" flipV="1">
            <a:off x="2649953" y="49748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H="1" flipV="1">
            <a:off x="2802353" y="46988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 flipV="1">
            <a:off x="1979756" y="44882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H="1" flipV="1">
            <a:off x="2132159" y="46100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flipH="1" flipV="1">
            <a:off x="2284559" y="45023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 flipH="1" flipV="1">
            <a:off x="2436959" y="46088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 flipH="1" flipV="1">
            <a:off x="2589359" y="44858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 flipH="1" flipV="1">
            <a:off x="2741759" y="46688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 flipV="1">
            <a:off x="2894159" y="48212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flipH="1" flipV="1">
            <a:off x="3046559" y="45453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flipH="1" flipV="1">
            <a:off x="2223965" y="450295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flipH="1" flipV="1">
            <a:off x="2376365" y="46247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 flipH="1" flipV="1">
            <a:off x="2528765" y="45170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flipH="1" flipV="1">
            <a:off x="2681161" y="46235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 flipH="1" flipV="1">
            <a:off x="2833565" y="45005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 flipV="1">
            <a:off x="2985965" y="46835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 flipH="1" flipV="1">
            <a:off x="3138365" y="48359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 flipH="1" flipV="1">
            <a:off x="3290765" y="45600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 flipH="1" flipV="1">
            <a:off x="2498773" y="45329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 flipV="1">
            <a:off x="2651173" y="46547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 flipH="1" flipV="1">
            <a:off x="2803570" y="45470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/>
          <p:nvPr/>
        </p:nvCxnSpPr>
        <p:spPr>
          <a:xfrm flipH="1" flipV="1">
            <a:off x="2955973" y="46535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 flipH="1" flipV="1">
            <a:off x="3108369" y="45306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/>
          <p:nvPr/>
        </p:nvCxnSpPr>
        <p:spPr>
          <a:xfrm flipH="1" flipV="1">
            <a:off x="3260773" y="47135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 flipH="1" flipV="1">
            <a:off x="3413173" y="48659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 flipH="1" flipV="1">
            <a:off x="3565573" y="45900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/>
          <p:nvPr/>
        </p:nvCxnSpPr>
        <p:spPr>
          <a:xfrm flipH="1" flipV="1">
            <a:off x="2773581" y="45629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/>
          <p:cNvCxnSpPr/>
          <p:nvPr/>
        </p:nvCxnSpPr>
        <p:spPr>
          <a:xfrm flipH="1" flipV="1">
            <a:off x="2925979" y="46847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 flipH="1" flipV="1">
            <a:off x="3078381" y="45770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 flipH="1" flipV="1">
            <a:off x="3230778" y="46835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H="1" flipV="1">
            <a:off x="3383181" y="45606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H="1" flipV="1">
            <a:off x="3535581" y="47436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 flipH="1" flipV="1">
            <a:off x="3687981" y="48960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H="1" flipV="1">
            <a:off x="3840381" y="46200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 flipH="1" flipV="1">
            <a:off x="2119090" y="47801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 flipH="1" flipV="1">
            <a:off x="2271490" y="49019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 flipH="1" flipV="1">
            <a:off x="2423890" y="479422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 flipH="1" flipV="1">
            <a:off x="2576290" y="49007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 flipH="1" flipV="1">
            <a:off x="2728690" y="47777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H="1" flipV="1">
            <a:off x="2881090" y="49607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 flipH="1" flipV="1">
            <a:off x="3033490" y="51131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 flipH="1" flipV="1">
            <a:off x="3185890" y="48371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 flipH="1" flipV="1">
            <a:off x="2363295" y="46265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flipH="1" flipV="1">
            <a:off x="2515696" y="47483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 flipH="1" flipV="1">
            <a:off x="2668096" y="46406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 flipH="1" flipV="1">
            <a:off x="2820496" y="47471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 flipH="1" flipV="1">
            <a:off x="2972896" y="46241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H="1" flipV="1">
            <a:off x="3125296" y="48071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 flipH="1" flipV="1">
            <a:off x="3277696" y="49595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 flipH="1" flipV="1">
            <a:off x="3430092" y="46835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/>
          <p:nvPr/>
        </p:nvCxnSpPr>
        <p:spPr>
          <a:xfrm flipH="1" flipV="1">
            <a:off x="2607502" y="44729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/>
          <p:cNvCxnSpPr/>
          <p:nvPr/>
        </p:nvCxnSpPr>
        <p:spPr>
          <a:xfrm flipH="1" flipV="1">
            <a:off x="2759902" y="45947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/>
          <p:cNvCxnSpPr/>
          <p:nvPr/>
        </p:nvCxnSpPr>
        <p:spPr>
          <a:xfrm flipH="1" flipV="1">
            <a:off x="2912302" y="44870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/>
          <p:cNvCxnSpPr/>
          <p:nvPr/>
        </p:nvCxnSpPr>
        <p:spPr>
          <a:xfrm flipH="1" flipV="1">
            <a:off x="3064702" y="45935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/>
          <p:cNvCxnSpPr/>
          <p:nvPr/>
        </p:nvCxnSpPr>
        <p:spPr>
          <a:xfrm flipH="1" flipV="1">
            <a:off x="3217102" y="44705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/>
          <p:cNvCxnSpPr/>
          <p:nvPr/>
        </p:nvCxnSpPr>
        <p:spPr>
          <a:xfrm flipH="1" flipV="1">
            <a:off x="3369502" y="46535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/>
          <p:cNvCxnSpPr/>
          <p:nvPr/>
        </p:nvCxnSpPr>
        <p:spPr>
          <a:xfrm flipH="1" flipV="1">
            <a:off x="3521902" y="48059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/>
          <p:cNvCxnSpPr/>
          <p:nvPr/>
        </p:nvCxnSpPr>
        <p:spPr>
          <a:xfrm flipH="1" flipV="1">
            <a:off x="3674300" y="45300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/>
          <p:cNvCxnSpPr/>
          <p:nvPr/>
        </p:nvCxnSpPr>
        <p:spPr>
          <a:xfrm flipH="1" flipV="1">
            <a:off x="2851708" y="44876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/>
          <p:cNvCxnSpPr/>
          <p:nvPr/>
        </p:nvCxnSpPr>
        <p:spPr>
          <a:xfrm flipH="1" flipV="1">
            <a:off x="3004104" y="46094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/>
          <p:cNvCxnSpPr/>
          <p:nvPr/>
        </p:nvCxnSpPr>
        <p:spPr>
          <a:xfrm flipH="1" flipV="1">
            <a:off x="3156508" y="45017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/>
          <p:cNvCxnSpPr/>
          <p:nvPr/>
        </p:nvCxnSpPr>
        <p:spPr>
          <a:xfrm flipH="1" flipV="1">
            <a:off x="3308908" y="46082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/>
          <p:cNvCxnSpPr/>
          <p:nvPr/>
        </p:nvCxnSpPr>
        <p:spPr>
          <a:xfrm flipH="1" flipV="1">
            <a:off x="3461308" y="44852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/>
          <p:cNvCxnSpPr/>
          <p:nvPr/>
        </p:nvCxnSpPr>
        <p:spPr>
          <a:xfrm flipH="1" flipV="1">
            <a:off x="3613708" y="46682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/>
          <p:cNvCxnSpPr/>
          <p:nvPr/>
        </p:nvCxnSpPr>
        <p:spPr>
          <a:xfrm flipH="1" flipV="1">
            <a:off x="3766108" y="48206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avec flèche 178"/>
          <p:cNvCxnSpPr/>
          <p:nvPr/>
        </p:nvCxnSpPr>
        <p:spPr>
          <a:xfrm flipH="1" flipV="1">
            <a:off x="3918508" y="454472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/>
          <p:cNvCxnSpPr/>
          <p:nvPr/>
        </p:nvCxnSpPr>
        <p:spPr>
          <a:xfrm flipH="1" flipV="1">
            <a:off x="3126513" y="45176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/>
          <p:cNvCxnSpPr/>
          <p:nvPr/>
        </p:nvCxnSpPr>
        <p:spPr>
          <a:xfrm flipH="1" flipV="1">
            <a:off x="3278916" y="46394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/>
          <p:cNvCxnSpPr/>
          <p:nvPr/>
        </p:nvCxnSpPr>
        <p:spPr>
          <a:xfrm flipH="1" flipV="1">
            <a:off x="3431312" y="45317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/>
          <p:cNvCxnSpPr/>
          <p:nvPr/>
        </p:nvCxnSpPr>
        <p:spPr>
          <a:xfrm flipH="1" flipV="1">
            <a:off x="3583716" y="46382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/>
          <p:cNvCxnSpPr/>
          <p:nvPr/>
        </p:nvCxnSpPr>
        <p:spPr>
          <a:xfrm flipH="1" flipV="1">
            <a:off x="3736116" y="45153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avec flèche 184"/>
          <p:cNvCxnSpPr/>
          <p:nvPr/>
        </p:nvCxnSpPr>
        <p:spPr>
          <a:xfrm flipH="1" flipV="1">
            <a:off x="3888516" y="46983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avec flèche 185"/>
          <p:cNvCxnSpPr/>
          <p:nvPr/>
        </p:nvCxnSpPr>
        <p:spPr>
          <a:xfrm flipH="1" flipV="1">
            <a:off x="4040916" y="48507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avec flèche 186"/>
          <p:cNvCxnSpPr/>
          <p:nvPr/>
        </p:nvCxnSpPr>
        <p:spPr>
          <a:xfrm flipH="1" flipV="1">
            <a:off x="4193316" y="45747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/>
          <p:nvPr/>
        </p:nvCxnSpPr>
        <p:spPr>
          <a:xfrm flipH="1" flipV="1">
            <a:off x="3401324" y="45476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/>
          <p:cNvCxnSpPr/>
          <p:nvPr/>
        </p:nvCxnSpPr>
        <p:spPr>
          <a:xfrm flipH="1" flipV="1">
            <a:off x="3553721" y="46694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/>
          <p:cNvCxnSpPr/>
          <p:nvPr/>
        </p:nvCxnSpPr>
        <p:spPr>
          <a:xfrm flipH="1" flipV="1">
            <a:off x="3706124" y="45617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/>
          <p:nvPr/>
        </p:nvCxnSpPr>
        <p:spPr>
          <a:xfrm flipH="1" flipV="1">
            <a:off x="3858524" y="46682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/>
          <p:nvPr/>
        </p:nvCxnSpPr>
        <p:spPr>
          <a:xfrm flipH="1" flipV="1">
            <a:off x="4010924" y="45453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avec flèche 192"/>
          <p:cNvCxnSpPr/>
          <p:nvPr/>
        </p:nvCxnSpPr>
        <p:spPr>
          <a:xfrm flipH="1" flipV="1">
            <a:off x="4163324" y="47283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avec flèche 193"/>
          <p:cNvCxnSpPr/>
          <p:nvPr/>
        </p:nvCxnSpPr>
        <p:spPr>
          <a:xfrm flipH="1" flipV="1">
            <a:off x="4315724" y="48807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avec flèche 194"/>
          <p:cNvCxnSpPr/>
          <p:nvPr/>
        </p:nvCxnSpPr>
        <p:spPr>
          <a:xfrm flipH="1" flipV="1">
            <a:off x="4468124" y="46047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avec flèche 195"/>
          <p:cNvCxnSpPr/>
          <p:nvPr/>
        </p:nvCxnSpPr>
        <p:spPr>
          <a:xfrm flipH="1" flipV="1">
            <a:off x="2746833" y="48413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avec flèche 196"/>
          <p:cNvCxnSpPr/>
          <p:nvPr/>
        </p:nvCxnSpPr>
        <p:spPr>
          <a:xfrm flipH="1" flipV="1">
            <a:off x="2899233" y="49631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/>
          <p:cNvCxnSpPr/>
          <p:nvPr/>
        </p:nvCxnSpPr>
        <p:spPr>
          <a:xfrm flipH="1" flipV="1">
            <a:off x="3051633" y="485542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avec flèche 198"/>
          <p:cNvCxnSpPr/>
          <p:nvPr/>
        </p:nvCxnSpPr>
        <p:spPr>
          <a:xfrm flipH="1" flipV="1">
            <a:off x="3204033" y="49619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avec flèche 199"/>
          <p:cNvCxnSpPr/>
          <p:nvPr/>
        </p:nvCxnSpPr>
        <p:spPr>
          <a:xfrm flipH="1" flipV="1">
            <a:off x="3356433" y="48389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avec flèche 200"/>
          <p:cNvCxnSpPr/>
          <p:nvPr/>
        </p:nvCxnSpPr>
        <p:spPr>
          <a:xfrm flipH="1" flipV="1">
            <a:off x="3508833" y="50219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avec flèche 201"/>
          <p:cNvCxnSpPr/>
          <p:nvPr/>
        </p:nvCxnSpPr>
        <p:spPr>
          <a:xfrm flipH="1" flipV="1">
            <a:off x="3661233" y="51743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 flipH="1" flipV="1">
            <a:off x="3813633" y="48983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avec flèche 203"/>
          <p:cNvCxnSpPr/>
          <p:nvPr/>
        </p:nvCxnSpPr>
        <p:spPr>
          <a:xfrm flipH="1" flipV="1">
            <a:off x="2991039" y="468772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/>
          <p:nvPr/>
        </p:nvCxnSpPr>
        <p:spPr>
          <a:xfrm flipH="1" flipV="1">
            <a:off x="3143439" y="48095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 flipH="1" flipV="1">
            <a:off x="3295839" y="470184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 flipH="1" flipV="1">
            <a:off x="3448236" y="48083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avec flèche 207"/>
          <p:cNvCxnSpPr/>
          <p:nvPr/>
        </p:nvCxnSpPr>
        <p:spPr>
          <a:xfrm flipH="1" flipV="1">
            <a:off x="3600639" y="46853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avec flèche 208"/>
          <p:cNvCxnSpPr/>
          <p:nvPr/>
        </p:nvCxnSpPr>
        <p:spPr>
          <a:xfrm flipH="1" flipV="1">
            <a:off x="3753035" y="48683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avec flèche 209"/>
          <p:cNvCxnSpPr/>
          <p:nvPr/>
        </p:nvCxnSpPr>
        <p:spPr>
          <a:xfrm flipH="1" flipV="1">
            <a:off x="3905439" y="50207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 flipH="1" flipV="1">
            <a:off x="4057839" y="474478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avec flèche 211"/>
          <p:cNvCxnSpPr/>
          <p:nvPr/>
        </p:nvCxnSpPr>
        <p:spPr>
          <a:xfrm flipH="1" flipV="1">
            <a:off x="3235245" y="45341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 flipH="1" flipV="1">
            <a:off x="4795531" y="356785"/>
            <a:ext cx="18143" cy="166914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avec flèche 213"/>
          <p:cNvCxnSpPr/>
          <p:nvPr/>
        </p:nvCxnSpPr>
        <p:spPr>
          <a:xfrm flipH="1" flipV="1">
            <a:off x="3540045" y="45482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avec flèche 214"/>
          <p:cNvCxnSpPr/>
          <p:nvPr/>
        </p:nvCxnSpPr>
        <p:spPr>
          <a:xfrm flipH="1" flipV="1">
            <a:off x="3692445" y="46547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avec flèche 215"/>
          <p:cNvCxnSpPr/>
          <p:nvPr/>
        </p:nvCxnSpPr>
        <p:spPr>
          <a:xfrm flipH="1" flipV="1">
            <a:off x="3844845" y="45317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/>
          <p:cNvCxnSpPr/>
          <p:nvPr/>
        </p:nvCxnSpPr>
        <p:spPr>
          <a:xfrm flipH="1" flipV="1">
            <a:off x="3997243" y="47147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avec flèche 217"/>
          <p:cNvCxnSpPr/>
          <p:nvPr/>
        </p:nvCxnSpPr>
        <p:spPr>
          <a:xfrm flipH="1" flipV="1">
            <a:off x="4149645" y="48671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/>
          <p:cNvCxnSpPr/>
          <p:nvPr/>
        </p:nvCxnSpPr>
        <p:spPr>
          <a:xfrm flipH="1" flipV="1">
            <a:off x="4302045" y="45912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avec flèche 219"/>
          <p:cNvCxnSpPr/>
          <p:nvPr/>
        </p:nvCxnSpPr>
        <p:spPr>
          <a:xfrm flipH="1" flipV="1">
            <a:off x="3479451" y="454885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/>
          <p:cNvCxnSpPr/>
          <p:nvPr/>
        </p:nvCxnSpPr>
        <p:spPr>
          <a:xfrm flipH="1" flipV="1">
            <a:off x="3631851" y="46706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avec flèche 221"/>
          <p:cNvCxnSpPr/>
          <p:nvPr/>
        </p:nvCxnSpPr>
        <p:spPr>
          <a:xfrm flipH="1" flipV="1">
            <a:off x="3784251" y="45629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avec flèche 222"/>
          <p:cNvCxnSpPr/>
          <p:nvPr/>
        </p:nvCxnSpPr>
        <p:spPr>
          <a:xfrm flipH="1" flipV="1">
            <a:off x="3936651" y="46694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avec flèche 223"/>
          <p:cNvCxnSpPr/>
          <p:nvPr/>
        </p:nvCxnSpPr>
        <p:spPr>
          <a:xfrm flipH="1" flipV="1">
            <a:off x="4089051" y="45464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avec flèche 224"/>
          <p:cNvCxnSpPr/>
          <p:nvPr/>
        </p:nvCxnSpPr>
        <p:spPr>
          <a:xfrm flipH="1" flipV="1">
            <a:off x="4241451" y="47294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avec flèche 225"/>
          <p:cNvCxnSpPr/>
          <p:nvPr/>
        </p:nvCxnSpPr>
        <p:spPr>
          <a:xfrm flipH="1" flipV="1">
            <a:off x="4393851" y="48818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avec flèche 226"/>
          <p:cNvCxnSpPr/>
          <p:nvPr/>
        </p:nvCxnSpPr>
        <p:spPr>
          <a:xfrm flipH="1" flipV="1">
            <a:off x="4546251" y="46059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avec flèche 227"/>
          <p:cNvCxnSpPr/>
          <p:nvPr/>
        </p:nvCxnSpPr>
        <p:spPr>
          <a:xfrm flipH="1" flipV="1">
            <a:off x="3754255" y="45788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avec flèche 228"/>
          <p:cNvCxnSpPr/>
          <p:nvPr/>
        </p:nvCxnSpPr>
        <p:spPr>
          <a:xfrm flipH="1" flipV="1">
            <a:off x="3906659" y="47006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avec flèche 229"/>
          <p:cNvCxnSpPr/>
          <p:nvPr/>
        </p:nvCxnSpPr>
        <p:spPr>
          <a:xfrm flipH="1" flipV="1">
            <a:off x="4059059" y="45929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avec flèche 230"/>
          <p:cNvCxnSpPr/>
          <p:nvPr/>
        </p:nvCxnSpPr>
        <p:spPr>
          <a:xfrm flipH="1" flipV="1">
            <a:off x="4211459" y="46994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/>
          <p:cNvCxnSpPr/>
          <p:nvPr/>
        </p:nvCxnSpPr>
        <p:spPr>
          <a:xfrm flipH="1" flipV="1">
            <a:off x="4363859" y="45764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avec flèche 232"/>
          <p:cNvCxnSpPr/>
          <p:nvPr/>
        </p:nvCxnSpPr>
        <p:spPr>
          <a:xfrm flipH="1" flipV="1">
            <a:off x="4516259" y="47594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avec flèche 233"/>
          <p:cNvCxnSpPr/>
          <p:nvPr/>
        </p:nvCxnSpPr>
        <p:spPr>
          <a:xfrm flipH="1" flipV="1">
            <a:off x="4668659" y="49118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avec flèche 234"/>
          <p:cNvCxnSpPr/>
          <p:nvPr/>
        </p:nvCxnSpPr>
        <p:spPr>
          <a:xfrm flipH="1" flipV="1">
            <a:off x="4821059" y="463592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avec flèche 235"/>
          <p:cNvCxnSpPr/>
          <p:nvPr/>
        </p:nvCxnSpPr>
        <p:spPr>
          <a:xfrm flipH="1" flipV="1">
            <a:off x="4029067" y="46088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avec flèche 236"/>
          <p:cNvCxnSpPr/>
          <p:nvPr/>
        </p:nvCxnSpPr>
        <p:spPr>
          <a:xfrm flipH="1" flipV="1">
            <a:off x="4181467" y="47306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/>
          <p:cNvCxnSpPr/>
          <p:nvPr/>
        </p:nvCxnSpPr>
        <p:spPr>
          <a:xfrm flipH="1" flipV="1">
            <a:off x="4333867" y="46229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/>
          <p:cNvCxnSpPr/>
          <p:nvPr/>
        </p:nvCxnSpPr>
        <p:spPr>
          <a:xfrm flipH="1" flipV="1">
            <a:off x="4486267" y="47294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/>
          <p:nvPr/>
        </p:nvCxnSpPr>
        <p:spPr>
          <a:xfrm flipH="1" flipV="1">
            <a:off x="4638665" y="46065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avec flèche 240"/>
          <p:cNvCxnSpPr/>
          <p:nvPr/>
        </p:nvCxnSpPr>
        <p:spPr>
          <a:xfrm flipH="1" flipV="1">
            <a:off x="4791067" y="47895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avec flèche 241"/>
          <p:cNvCxnSpPr/>
          <p:nvPr/>
        </p:nvCxnSpPr>
        <p:spPr>
          <a:xfrm flipH="1" flipV="1">
            <a:off x="4943467" y="49419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avec flèche 242"/>
          <p:cNvCxnSpPr/>
          <p:nvPr/>
        </p:nvCxnSpPr>
        <p:spPr>
          <a:xfrm flipH="1" flipV="1">
            <a:off x="5095864" y="46659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avec flèche 243"/>
          <p:cNvCxnSpPr/>
          <p:nvPr/>
        </p:nvCxnSpPr>
        <p:spPr>
          <a:xfrm flipH="1" flipV="1">
            <a:off x="3420479" y="49024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/>
          <p:cNvCxnSpPr/>
          <p:nvPr/>
        </p:nvCxnSpPr>
        <p:spPr>
          <a:xfrm flipH="1" flipV="1">
            <a:off x="3572879" y="50242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245"/>
          <p:cNvCxnSpPr/>
          <p:nvPr/>
        </p:nvCxnSpPr>
        <p:spPr>
          <a:xfrm flipH="1" flipV="1">
            <a:off x="3725279" y="49166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avec flèche 246"/>
          <p:cNvCxnSpPr/>
          <p:nvPr/>
        </p:nvCxnSpPr>
        <p:spPr>
          <a:xfrm flipH="1" flipV="1">
            <a:off x="3877679" y="50231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/>
          <p:cNvCxnSpPr/>
          <p:nvPr/>
        </p:nvCxnSpPr>
        <p:spPr>
          <a:xfrm flipH="1" flipV="1">
            <a:off x="4030079" y="490013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avec flèche 248"/>
          <p:cNvCxnSpPr/>
          <p:nvPr/>
        </p:nvCxnSpPr>
        <p:spPr>
          <a:xfrm flipH="1" flipV="1">
            <a:off x="4182479" y="50831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/>
          <p:nvPr/>
        </p:nvCxnSpPr>
        <p:spPr>
          <a:xfrm flipH="1" flipV="1">
            <a:off x="4334879" y="52355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avec flèche 250"/>
          <p:cNvCxnSpPr/>
          <p:nvPr/>
        </p:nvCxnSpPr>
        <p:spPr>
          <a:xfrm flipH="1" flipV="1">
            <a:off x="4487279" y="49595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/>
          <p:cNvCxnSpPr/>
          <p:nvPr/>
        </p:nvCxnSpPr>
        <p:spPr>
          <a:xfrm flipH="1" flipV="1">
            <a:off x="3664685" y="474891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/>
          <p:cNvCxnSpPr/>
          <p:nvPr/>
        </p:nvCxnSpPr>
        <p:spPr>
          <a:xfrm flipH="1" flipV="1">
            <a:off x="3817083" y="48707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avec flèche 253"/>
          <p:cNvCxnSpPr/>
          <p:nvPr/>
        </p:nvCxnSpPr>
        <p:spPr>
          <a:xfrm flipH="1" flipV="1">
            <a:off x="3969485" y="47630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avec flèche 254"/>
          <p:cNvCxnSpPr/>
          <p:nvPr/>
        </p:nvCxnSpPr>
        <p:spPr>
          <a:xfrm flipH="1" flipV="1">
            <a:off x="4121885" y="48695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/>
          <p:cNvCxnSpPr/>
          <p:nvPr/>
        </p:nvCxnSpPr>
        <p:spPr>
          <a:xfrm flipH="1" flipV="1">
            <a:off x="4274285" y="474655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avec flèche 256"/>
          <p:cNvCxnSpPr/>
          <p:nvPr/>
        </p:nvCxnSpPr>
        <p:spPr>
          <a:xfrm flipH="1" flipV="1">
            <a:off x="4426685" y="49295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avec flèche 257"/>
          <p:cNvCxnSpPr/>
          <p:nvPr/>
        </p:nvCxnSpPr>
        <p:spPr>
          <a:xfrm flipH="1" flipV="1">
            <a:off x="4579084" y="50819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/>
          <p:cNvCxnSpPr/>
          <p:nvPr/>
        </p:nvCxnSpPr>
        <p:spPr>
          <a:xfrm flipH="1" flipV="1">
            <a:off x="4731485" y="48059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avec flèche 259"/>
          <p:cNvCxnSpPr/>
          <p:nvPr/>
        </p:nvCxnSpPr>
        <p:spPr>
          <a:xfrm flipH="1" flipV="1">
            <a:off x="3908891" y="459533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avec flèche 260"/>
          <p:cNvCxnSpPr/>
          <p:nvPr/>
        </p:nvCxnSpPr>
        <p:spPr>
          <a:xfrm flipH="1" flipV="1">
            <a:off x="4061291" y="47171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avec flèche 261"/>
          <p:cNvCxnSpPr/>
          <p:nvPr/>
        </p:nvCxnSpPr>
        <p:spPr>
          <a:xfrm flipH="1" flipV="1">
            <a:off x="4213691" y="46094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avec flèche 262"/>
          <p:cNvCxnSpPr/>
          <p:nvPr/>
        </p:nvCxnSpPr>
        <p:spPr>
          <a:xfrm flipH="1" flipV="1">
            <a:off x="4366091" y="47159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avec flèche 263"/>
          <p:cNvCxnSpPr/>
          <p:nvPr/>
        </p:nvCxnSpPr>
        <p:spPr>
          <a:xfrm flipH="1" flipV="1">
            <a:off x="4518491" y="45929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avec flèche 264"/>
          <p:cNvCxnSpPr/>
          <p:nvPr/>
        </p:nvCxnSpPr>
        <p:spPr>
          <a:xfrm flipH="1" flipV="1">
            <a:off x="4670891" y="47759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avec flèche 265"/>
          <p:cNvCxnSpPr/>
          <p:nvPr/>
        </p:nvCxnSpPr>
        <p:spPr>
          <a:xfrm flipH="1" flipV="1">
            <a:off x="4823291" y="49283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avec flèche 266"/>
          <p:cNvCxnSpPr/>
          <p:nvPr/>
        </p:nvCxnSpPr>
        <p:spPr>
          <a:xfrm flipH="1" flipV="1">
            <a:off x="4975691" y="46524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>
          <a:xfrm flipH="1" flipV="1">
            <a:off x="4153093" y="46100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/>
          <p:nvPr/>
        </p:nvCxnSpPr>
        <p:spPr>
          <a:xfrm flipH="1" flipV="1">
            <a:off x="4305497" y="47318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avec flèche 269"/>
          <p:cNvCxnSpPr/>
          <p:nvPr/>
        </p:nvCxnSpPr>
        <p:spPr>
          <a:xfrm flipH="1" flipV="1">
            <a:off x="4457897" y="46241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avec flèche 270"/>
          <p:cNvCxnSpPr/>
          <p:nvPr/>
        </p:nvCxnSpPr>
        <p:spPr>
          <a:xfrm flipH="1" flipV="1">
            <a:off x="4610297" y="47306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/>
          <p:nvPr/>
        </p:nvCxnSpPr>
        <p:spPr>
          <a:xfrm flipH="1" flipV="1">
            <a:off x="4762697" y="460768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avec flèche 272"/>
          <p:cNvCxnSpPr/>
          <p:nvPr/>
        </p:nvCxnSpPr>
        <p:spPr>
          <a:xfrm flipH="1" flipV="1">
            <a:off x="4915094" y="47906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avec flèche 273"/>
          <p:cNvCxnSpPr/>
          <p:nvPr/>
        </p:nvCxnSpPr>
        <p:spPr>
          <a:xfrm flipH="1" flipV="1">
            <a:off x="5067497" y="49430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avec flèche 274"/>
          <p:cNvCxnSpPr/>
          <p:nvPr/>
        </p:nvCxnSpPr>
        <p:spPr>
          <a:xfrm flipH="1" flipV="1">
            <a:off x="5219897" y="46671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avec flèche 275"/>
          <p:cNvCxnSpPr/>
          <p:nvPr/>
        </p:nvCxnSpPr>
        <p:spPr>
          <a:xfrm flipH="1" flipV="1">
            <a:off x="4427905" y="46400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avec flèche 276"/>
          <p:cNvCxnSpPr/>
          <p:nvPr/>
        </p:nvCxnSpPr>
        <p:spPr>
          <a:xfrm flipH="1" flipV="1">
            <a:off x="4580304" y="47618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avec flèche 277"/>
          <p:cNvCxnSpPr/>
          <p:nvPr/>
        </p:nvCxnSpPr>
        <p:spPr>
          <a:xfrm flipH="1" flipV="1">
            <a:off x="4732705" y="46541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avec flèche 278"/>
          <p:cNvCxnSpPr/>
          <p:nvPr/>
        </p:nvCxnSpPr>
        <p:spPr>
          <a:xfrm flipH="1" flipV="1">
            <a:off x="4885105" y="47606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avec flèche 279"/>
          <p:cNvCxnSpPr/>
          <p:nvPr/>
        </p:nvCxnSpPr>
        <p:spPr>
          <a:xfrm flipH="1" flipV="1">
            <a:off x="5037503" y="46376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avec flèche 280"/>
          <p:cNvCxnSpPr/>
          <p:nvPr/>
        </p:nvCxnSpPr>
        <p:spPr>
          <a:xfrm flipH="1" flipV="1">
            <a:off x="5189905" y="48206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avec flèche 281"/>
          <p:cNvCxnSpPr/>
          <p:nvPr/>
        </p:nvCxnSpPr>
        <p:spPr>
          <a:xfrm flipH="1" flipV="1">
            <a:off x="5342305" y="49730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avec flèche 282"/>
          <p:cNvCxnSpPr/>
          <p:nvPr/>
        </p:nvCxnSpPr>
        <p:spPr>
          <a:xfrm flipH="1" flipV="1">
            <a:off x="5494705" y="469712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avec flèche 283"/>
          <p:cNvCxnSpPr/>
          <p:nvPr/>
        </p:nvCxnSpPr>
        <p:spPr>
          <a:xfrm flipH="1" flipV="1">
            <a:off x="4702713" y="46700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Connecteur droit avec flèche 284"/>
          <p:cNvCxnSpPr/>
          <p:nvPr/>
        </p:nvCxnSpPr>
        <p:spPr>
          <a:xfrm flipH="1" flipV="1">
            <a:off x="4855113" y="47918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avec flèche 285"/>
          <p:cNvCxnSpPr/>
          <p:nvPr/>
        </p:nvCxnSpPr>
        <p:spPr>
          <a:xfrm flipH="1" flipV="1">
            <a:off x="5007513" y="46841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onnecteur droit avec flèche 286"/>
          <p:cNvCxnSpPr/>
          <p:nvPr/>
        </p:nvCxnSpPr>
        <p:spPr>
          <a:xfrm flipH="1" flipV="1">
            <a:off x="5159912" y="47906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avec flèche 287"/>
          <p:cNvCxnSpPr/>
          <p:nvPr/>
        </p:nvCxnSpPr>
        <p:spPr>
          <a:xfrm flipH="1" flipV="1">
            <a:off x="5312313" y="46677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avec flèche 288"/>
          <p:cNvCxnSpPr/>
          <p:nvPr/>
        </p:nvCxnSpPr>
        <p:spPr>
          <a:xfrm flipH="1" flipV="1">
            <a:off x="5464713" y="48507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avec flèche 289"/>
          <p:cNvCxnSpPr/>
          <p:nvPr/>
        </p:nvCxnSpPr>
        <p:spPr>
          <a:xfrm flipH="1" flipV="1">
            <a:off x="5617113" y="50031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avec flèche 290"/>
          <p:cNvCxnSpPr/>
          <p:nvPr/>
        </p:nvCxnSpPr>
        <p:spPr>
          <a:xfrm flipH="1" flipV="1">
            <a:off x="5769510" y="47271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avec flèche 291"/>
          <p:cNvCxnSpPr/>
          <p:nvPr/>
        </p:nvCxnSpPr>
        <p:spPr>
          <a:xfrm flipH="1" flipV="1">
            <a:off x="4094122" y="49483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avec flèche 292"/>
          <p:cNvCxnSpPr/>
          <p:nvPr/>
        </p:nvCxnSpPr>
        <p:spPr>
          <a:xfrm flipH="1" flipV="1">
            <a:off x="4246525" y="50701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avec flèche 293"/>
          <p:cNvCxnSpPr/>
          <p:nvPr/>
        </p:nvCxnSpPr>
        <p:spPr>
          <a:xfrm flipH="1" flipV="1">
            <a:off x="4398925" y="496251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avec flèche 294"/>
          <p:cNvCxnSpPr/>
          <p:nvPr/>
        </p:nvCxnSpPr>
        <p:spPr>
          <a:xfrm flipH="1" flipV="1">
            <a:off x="4551325" y="50690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avec flèche 295"/>
          <p:cNvCxnSpPr/>
          <p:nvPr/>
        </p:nvCxnSpPr>
        <p:spPr>
          <a:xfrm flipH="1" flipV="1">
            <a:off x="4703725" y="49460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avec flèche 296"/>
          <p:cNvCxnSpPr/>
          <p:nvPr/>
        </p:nvCxnSpPr>
        <p:spPr>
          <a:xfrm flipH="1" flipV="1">
            <a:off x="4856125" y="51290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avec flèche 297"/>
          <p:cNvCxnSpPr/>
          <p:nvPr/>
        </p:nvCxnSpPr>
        <p:spPr>
          <a:xfrm flipH="1" flipV="1">
            <a:off x="5008525" y="52814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avec flèche 298"/>
          <p:cNvCxnSpPr/>
          <p:nvPr/>
        </p:nvCxnSpPr>
        <p:spPr>
          <a:xfrm flipH="1" flipV="1">
            <a:off x="5160922" y="50054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avec flèche 299"/>
          <p:cNvCxnSpPr/>
          <p:nvPr/>
        </p:nvCxnSpPr>
        <p:spPr>
          <a:xfrm flipH="1" flipV="1">
            <a:off x="4338331" y="479481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avec flèche 300"/>
          <p:cNvCxnSpPr/>
          <p:nvPr/>
        </p:nvCxnSpPr>
        <p:spPr>
          <a:xfrm flipH="1" flipV="1">
            <a:off x="4490731" y="49166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/>
          <p:cNvCxnSpPr/>
          <p:nvPr/>
        </p:nvCxnSpPr>
        <p:spPr>
          <a:xfrm flipH="1" flipV="1">
            <a:off x="4643131" y="480893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avec flèche 302"/>
          <p:cNvCxnSpPr/>
          <p:nvPr/>
        </p:nvCxnSpPr>
        <p:spPr>
          <a:xfrm flipH="1" flipV="1">
            <a:off x="4795531" y="49154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avec flèche 303"/>
          <p:cNvCxnSpPr/>
          <p:nvPr/>
        </p:nvCxnSpPr>
        <p:spPr>
          <a:xfrm flipH="1" flipV="1">
            <a:off x="4947931" y="47924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avec flèche 304"/>
          <p:cNvCxnSpPr/>
          <p:nvPr/>
        </p:nvCxnSpPr>
        <p:spPr>
          <a:xfrm flipH="1" flipV="1">
            <a:off x="5100331" y="49754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avec flèche 305"/>
          <p:cNvCxnSpPr/>
          <p:nvPr/>
        </p:nvCxnSpPr>
        <p:spPr>
          <a:xfrm flipH="1" flipV="1">
            <a:off x="5252731" y="51278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avec flèche 306"/>
          <p:cNvCxnSpPr/>
          <p:nvPr/>
        </p:nvCxnSpPr>
        <p:spPr>
          <a:xfrm flipH="1" flipV="1">
            <a:off x="5405131" y="48518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avec flèche 307"/>
          <p:cNvCxnSpPr/>
          <p:nvPr/>
        </p:nvCxnSpPr>
        <p:spPr>
          <a:xfrm flipH="1" flipV="1">
            <a:off x="4582537" y="46412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avec flèche 308"/>
          <p:cNvCxnSpPr/>
          <p:nvPr/>
        </p:nvCxnSpPr>
        <p:spPr>
          <a:xfrm flipH="1" flipV="1">
            <a:off x="4734937" y="47630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avec flèche 309"/>
          <p:cNvCxnSpPr/>
          <p:nvPr/>
        </p:nvCxnSpPr>
        <p:spPr>
          <a:xfrm flipH="1" flipV="1">
            <a:off x="4887337" y="465535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avec flèche 310"/>
          <p:cNvCxnSpPr/>
          <p:nvPr/>
        </p:nvCxnSpPr>
        <p:spPr>
          <a:xfrm flipH="1" flipV="1">
            <a:off x="5039733" y="47618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avec flèche 311"/>
          <p:cNvCxnSpPr/>
          <p:nvPr/>
        </p:nvCxnSpPr>
        <p:spPr>
          <a:xfrm flipH="1" flipV="1">
            <a:off x="5192137" y="46388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avec flèche 312"/>
          <p:cNvCxnSpPr/>
          <p:nvPr/>
        </p:nvCxnSpPr>
        <p:spPr>
          <a:xfrm flipH="1" flipV="1">
            <a:off x="5344537" y="48218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avec flèche 313"/>
          <p:cNvCxnSpPr/>
          <p:nvPr/>
        </p:nvCxnSpPr>
        <p:spPr>
          <a:xfrm flipH="1" flipV="1">
            <a:off x="5496937" y="49742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 flipH="1" flipV="1">
            <a:off x="5649337" y="46983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avec flèche 315"/>
          <p:cNvCxnSpPr/>
          <p:nvPr/>
        </p:nvCxnSpPr>
        <p:spPr>
          <a:xfrm flipH="1" flipV="1">
            <a:off x="4826743" y="46559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/>
          <p:nvPr/>
        </p:nvCxnSpPr>
        <p:spPr>
          <a:xfrm flipH="1" flipV="1">
            <a:off x="4979142" y="47777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avec flèche 317"/>
          <p:cNvCxnSpPr/>
          <p:nvPr/>
        </p:nvCxnSpPr>
        <p:spPr>
          <a:xfrm flipH="1" flipV="1">
            <a:off x="5131543" y="46700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avec flèche 318"/>
          <p:cNvCxnSpPr/>
          <p:nvPr/>
        </p:nvCxnSpPr>
        <p:spPr>
          <a:xfrm flipH="1" flipV="1">
            <a:off x="5283943" y="47765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avec flèche 319"/>
          <p:cNvCxnSpPr/>
          <p:nvPr/>
        </p:nvCxnSpPr>
        <p:spPr>
          <a:xfrm flipH="1" flipV="1">
            <a:off x="5436343" y="46535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avec flèche 320"/>
          <p:cNvCxnSpPr/>
          <p:nvPr/>
        </p:nvCxnSpPr>
        <p:spPr>
          <a:xfrm flipH="1" flipV="1">
            <a:off x="5588740" y="48365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avec flèche 321"/>
          <p:cNvCxnSpPr/>
          <p:nvPr/>
        </p:nvCxnSpPr>
        <p:spPr>
          <a:xfrm flipH="1" flipV="1">
            <a:off x="5741143" y="49889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avec flèche 322"/>
          <p:cNvCxnSpPr/>
          <p:nvPr/>
        </p:nvCxnSpPr>
        <p:spPr>
          <a:xfrm flipH="1" flipV="1">
            <a:off x="5893543" y="47130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avec flèche 323"/>
          <p:cNvCxnSpPr/>
          <p:nvPr/>
        </p:nvCxnSpPr>
        <p:spPr>
          <a:xfrm flipH="1" flipV="1">
            <a:off x="5101551" y="468595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avec flèche 324"/>
          <p:cNvCxnSpPr/>
          <p:nvPr/>
        </p:nvCxnSpPr>
        <p:spPr>
          <a:xfrm flipH="1" flipV="1">
            <a:off x="5253951" y="480775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avec flèche 325"/>
          <p:cNvCxnSpPr/>
          <p:nvPr/>
        </p:nvCxnSpPr>
        <p:spPr>
          <a:xfrm flipH="1" flipV="1">
            <a:off x="5406351" y="47000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avec flèche 326"/>
          <p:cNvCxnSpPr/>
          <p:nvPr/>
        </p:nvCxnSpPr>
        <p:spPr>
          <a:xfrm flipH="1" flipV="1">
            <a:off x="5558751" y="48065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avec flèche 327"/>
          <p:cNvCxnSpPr/>
          <p:nvPr/>
        </p:nvCxnSpPr>
        <p:spPr>
          <a:xfrm flipH="1" flipV="1">
            <a:off x="5711149" y="46835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avec flèche 328"/>
          <p:cNvCxnSpPr/>
          <p:nvPr/>
        </p:nvCxnSpPr>
        <p:spPr>
          <a:xfrm flipH="1" flipV="1">
            <a:off x="5863551" y="48665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avec flèche 329"/>
          <p:cNvCxnSpPr/>
          <p:nvPr/>
        </p:nvCxnSpPr>
        <p:spPr>
          <a:xfrm flipH="1" flipV="1">
            <a:off x="6015951" y="50189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Connecteur droit avec flèche 330"/>
          <p:cNvCxnSpPr/>
          <p:nvPr/>
        </p:nvCxnSpPr>
        <p:spPr>
          <a:xfrm flipH="1" flipV="1">
            <a:off x="6168348" y="474301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avec flèche 331"/>
          <p:cNvCxnSpPr/>
          <p:nvPr/>
        </p:nvCxnSpPr>
        <p:spPr>
          <a:xfrm flipH="1" flipV="1">
            <a:off x="5376359" y="47159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necteur droit avec flèche 332"/>
          <p:cNvCxnSpPr/>
          <p:nvPr/>
        </p:nvCxnSpPr>
        <p:spPr>
          <a:xfrm flipH="1" flipV="1">
            <a:off x="5528759" y="48377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avec flèche 333"/>
          <p:cNvCxnSpPr/>
          <p:nvPr/>
        </p:nvCxnSpPr>
        <p:spPr>
          <a:xfrm flipH="1" flipV="1">
            <a:off x="5681159" y="47300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Connecteur droit avec flèche 334"/>
          <p:cNvCxnSpPr/>
          <p:nvPr/>
        </p:nvCxnSpPr>
        <p:spPr>
          <a:xfrm flipH="1" flipV="1">
            <a:off x="5833558" y="48365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Connecteur droit avec flèche 335"/>
          <p:cNvCxnSpPr/>
          <p:nvPr/>
        </p:nvCxnSpPr>
        <p:spPr>
          <a:xfrm flipH="1" flipV="1">
            <a:off x="5985959" y="47135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Connecteur droit avec flèche 336"/>
          <p:cNvCxnSpPr/>
          <p:nvPr/>
        </p:nvCxnSpPr>
        <p:spPr>
          <a:xfrm flipH="1" flipV="1">
            <a:off x="6138359" y="48965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Connecteur droit avec flèche 337"/>
          <p:cNvCxnSpPr/>
          <p:nvPr/>
        </p:nvCxnSpPr>
        <p:spPr>
          <a:xfrm flipH="1" flipV="1">
            <a:off x="6290757" y="50489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Connecteur droit avec flèche 338"/>
          <p:cNvCxnSpPr/>
          <p:nvPr/>
        </p:nvCxnSpPr>
        <p:spPr>
          <a:xfrm flipH="1" flipV="1">
            <a:off x="6443159" y="47730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Connecteur droit avec flèche 339"/>
          <p:cNvCxnSpPr/>
          <p:nvPr/>
        </p:nvCxnSpPr>
        <p:spPr>
          <a:xfrm flipH="1" flipV="1">
            <a:off x="4767771" y="47648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avec flèche 340"/>
          <p:cNvCxnSpPr/>
          <p:nvPr/>
        </p:nvCxnSpPr>
        <p:spPr>
          <a:xfrm flipH="1" flipV="1">
            <a:off x="4920171" y="48866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Connecteur droit avec flèche 341"/>
          <p:cNvCxnSpPr/>
          <p:nvPr/>
        </p:nvCxnSpPr>
        <p:spPr>
          <a:xfrm flipH="1" flipV="1">
            <a:off x="5072571" y="47789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Connecteur droit avec flèche 342"/>
          <p:cNvCxnSpPr/>
          <p:nvPr/>
        </p:nvCxnSpPr>
        <p:spPr>
          <a:xfrm flipH="1" flipV="1">
            <a:off x="5224970" y="48854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avec flèche 343"/>
          <p:cNvCxnSpPr/>
          <p:nvPr/>
        </p:nvCxnSpPr>
        <p:spPr>
          <a:xfrm flipH="1" flipV="1">
            <a:off x="5377371" y="47624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Connecteur droit avec flèche 344"/>
          <p:cNvCxnSpPr/>
          <p:nvPr/>
        </p:nvCxnSpPr>
        <p:spPr>
          <a:xfrm flipH="1" flipV="1">
            <a:off x="5529771" y="49454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Connecteur droit avec flèche 345"/>
          <p:cNvCxnSpPr/>
          <p:nvPr/>
        </p:nvCxnSpPr>
        <p:spPr>
          <a:xfrm flipH="1" flipV="1">
            <a:off x="5682169" y="509784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Connecteur droit avec flèche 346"/>
          <p:cNvCxnSpPr/>
          <p:nvPr/>
        </p:nvCxnSpPr>
        <p:spPr>
          <a:xfrm flipH="1" flipV="1">
            <a:off x="5834571" y="48218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Connecteur droit avec flèche 347"/>
          <p:cNvCxnSpPr/>
          <p:nvPr/>
        </p:nvCxnSpPr>
        <p:spPr>
          <a:xfrm flipH="1" flipV="1">
            <a:off x="5011973" y="46112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Connecteur droit avec flèche 348"/>
          <p:cNvCxnSpPr/>
          <p:nvPr/>
        </p:nvCxnSpPr>
        <p:spPr>
          <a:xfrm flipH="1" flipV="1">
            <a:off x="5164377" y="473302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Connecteur droit avec flèche 349"/>
          <p:cNvCxnSpPr/>
          <p:nvPr/>
        </p:nvCxnSpPr>
        <p:spPr>
          <a:xfrm flipH="1" flipV="1">
            <a:off x="5316777" y="46253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Connecteur droit avec flèche 350"/>
          <p:cNvCxnSpPr/>
          <p:nvPr/>
        </p:nvCxnSpPr>
        <p:spPr>
          <a:xfrm flipH="1" flipV="1">
            <a:off x="5469177" y="47318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Connecteur droit avec flèche 351"/>
          <p:cNvCxnSpPr/>
          <p:nvPr/>
        </p:nvCxnSpPr>
        <p:spPr>
          <a:xfrm flipH="1" flipV="1">
            <a:off x="5621577" y="46088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Connecteur droit avec flèche 352"/>
          <p:cNvCxnSpPr/>
          <p:nvPr/>
        </p:nvCxnSpPr>
        <p:spPr>
          <a:xfrm flipH="1" flipV="1">
            <a:off x="5773977" y="47918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Connecteur droit avec flèche 353"/>
          <p:cNvCxnSpPr/>
          <p:nvPr/>
        </p:nvCxnSpPr>
        <p:spPr>
          <a:xfrm flipH="1" flipV="1">
            <a:off x="5926377" y="49442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Connecteur droit avec flèche 354"/>
          <p:cNvCxnSpPr/>
          <p:nvPr/>
        </p:nvCxnSpPr>
        <p:spPr>
          <a:xfrm flipH="1" flipV="1">
            <a:off x="6078777" y="46682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Connecteur droit avec flèche 355"/>
          <p:cNvCxnSpPr/>
          <p:nvPr/>
        </p:nvCxnSpPr>
        <p:spPr>
          <a:xfrm flipH="1" flipV="1">
            <a:off x="5256183" y="44576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Connecteur droit avec flèche 356"/>
          <p:cNvCxnSpPr/>
          <p:nvPr/>
        </p:nvCxnSpPr>
        <p:spPr>
          <a:xfrm flipH="1" flipV="1">
            <a:off x="5408583" y="45794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Connecteur droit avec flèche 357"/>
          <p:cNvCxnSpPr/>
          <p:nvPr/>
        </p:nvCxnSpPr>
        <p:spPr>
          <a:xfrm flipH="1" flipV="1">
            <a:off x="5560980" y="44717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Connecteur droit avec flèche 358"/>
          <p:cNvCxnSpPr/>
          <p:nvPr/>
        </p:nvCxnSpPr>
        <p:spPr>
          <a:xfrm flipH="1" flipV="1">
            <a:off x="5713383" y="45782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Connecteur droit avec flèche 359"/>
          <p:cNvCxnSpPr/>
          <p:nvPr/>
        </p:nvCxnSpPr>
        <p:spPr>
          <a:xfrm flipH="1" flipV="1">
            <a:off x="5865783" y="44552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Connecteur droit avec flèche 360"/>
          <p:cNvCxnSpPr/>
          <p:nvPr/>
        </p:nvCxnSpPr>
        <p:spPr>
          <a:xfrm flipH="1" flipV="1">
            <a:off x="6018183" y="46382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Connecteur droit avec flèche 361"/>
          <p:cNvCxnSpPr/>
          <p:nvPr/>
        </p:nvCxnSpPr>
        <p:spPr>
          <a:xfrm flipH="1" flipV="1">
            <a:off x="6170583" y="47906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Connecteur droit avec flèche 362"/>
          <p:cNvCxnSpPr/>
          <p:nvPr/>
        </p:nvCxnSpPr>
        <p:spPr>
          <a:xfrm flipH="1" flipV="1">
            <a:off x="6322983" y="45147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Connecteur droit avec flèche 363"/>
          <p:cNvCxnSpPr/>
          <p:nvPr/>
        </p:nvCxnSpPr>
        <p:spPr>
          <a:xfrm flipH="1" flipV="1">
            <a:off x="5500389" y="44723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avec flèche 364"/>
          <p:cNvCxnSpPr/>
          <p:nvPr/>
        </p:nvCxnSpPr>
        <p:spPr>
          <a:xfrm flipH="1" flipV="1">
            <a:off x="5652789" y="459415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avec flèche 365"/>
          <p:cNvCxnSpPr/>
          <p:nvPr/>
        </p:nvCxnSpPr>
        <p:spPr>
          <a:xfrm flipH="1" flipV="1">
            <a:off x="5805189" y="44864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Connecteur droit avec flèche 366"/>
          <p:cNvCxnSpPr/>
          <p:nvPr/>
        </p:nvCxnSpPr>
        <p:spPr>
          <a:xfrm flipH="1" flipV="1">
            <a:off x="5957589" y="45929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Connecteur droit avec flèche 367"/>
          <p:cNvCxnSpPr/>
          <p:nvPr/>
        </p:nvCxnSpPr>
        <p:spPr>
          <a:xfrm flipH="1" flipV="1">
            <a:off x="6109987" y="44699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Connecteur droit avec flèche 368"/>
          <p:cNvCxnSpPr/>
          <p:nvPr/>
        </p:nvCxnSpPr>
        <p:spPr>
          <a:xfrm flipH="1" flipV="1">
            <a:off x="6262389" y="46529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Connecteur droit avec flèche 369"/>
          <p:cNvCxnSpPr/>
          <p:nvPr/>
        </p:nvCxnSpPr>
        <p:spPr>
          <a:xfrm flipH="1" flipV="1">
            <a:off x="6414789" y="48053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Connecteur droit avec flèche 370"/>
          <p:cNvCxnSpPr/>
          <p:nvPr/>
        </p:nvCxnSpPr>
        <p:spPr>
          <a:xfrm flipH="1" flipV="1">
            <a:off x="6567189" y="452942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Connecteur droit avec flèche 371"/>
          <p:cNvCxnSpPr/>
          <p:nvPr/>
        </p:nvCxnSpPr>
        <p:spPr>
          <a:xfrm flipH="1" flipV="1">
            <a:off x="5775197" y="45023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Connecteur droit avec flèche 372"/>
          <p:cNvCxnSpPr/>
          <p:nvPr/>
        </p:nvCxnSpPr>
        <p:spPr>
          <a:xfrm flipH="1" flipV="1">
            <a:off x="5927597" y="46241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Connecteur droit avec flèche 373"/>
          <p:cNvCxnSpPr/>
          <p:nvPr/>
        </p:nvCxnSpPr>
        <p:spPr>
          <a:xfrm flipH="1" flipV="1">
            <a:off x="6079997" y="45164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Connecteur droit avec flèche 374"/>
          <p:cNvCxnSpPr/>
          <p:nvPr/>
        </p:nvCxnSpPr>
        <p:spPr>
          <a:xfrm flipH="1" flipV="1">
            <a:off x="6232396" y="46229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Connecteur droit avec flèche 375"/>
          <p:cNvCxnSpPr/>
          <p:nvPr/>
        </p:nvCxnSpPr>
        <p:spPr>
          <a:xfrm flipH="1" flipV="1">
            <a:off x="6384797" y="45000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Connecteur droit avec flèche 376"/>
          <p:cNvCxnSpPr/>
          <p:nvPr/>
        </p:nvCxnSpPr>
        <p:spPr>
          <a:xfrm flipH="1" flipV="1">
            <a:off x="6537197" y="46830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Connecteur droit avec flèche 377"/>
          <p:cNvCxnSpPr/>
          <p:nvPr/>
        </p:nvCxnSpPr>
        <p:spPr>
          <a:xfrm flipH="1" flipV="1">
            <a:off x="6689597" y="48354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Connecteur droit avec flèche 378"/>
          <p:cNvCxnSpPr/>
          <p:nvPr/>
        </p:nvCxnSpPr>
        <p:spPr>
          <a:xfrm flipH="1" flipV="1">
            <a:off x="6841994" y="455943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Connecteur droit avec flèche 379"/>
          <p:cNvCxnSpPr/>
          <p:nvPr/>
        </p:nvCxnSpPr>
        <p:spPr>
          <a:xfrm flipH="1" flipV="1">
            <a:off x="6050005" y="45323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avec flèche 380"/>
          <p:cNvCxnSpPr/>
          <p:nvPr/>
        </p:nvCxnSpPr>
        <p:spPr>
          <a:xfrm flipH="1" flipV="1">
            <a:off x="6202405" y="46541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avec flèche 381"/>
          <p:cNvCxnSpPr/>
          <p:nvPr/>
        </p:nvCxnSpPr>
        <p:spPr>
          <a:xfrm flipH="1" flipV="1">
            <a:off x="6354805" y="45464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avec flèche 382"/>
          <p:cNvCxnSpPr/>
          <p:nvPr/>
        </p:nvCxnSpPr>
        <p:spPr>
          <a:xfrm flipH="1" flipV="1">
            <a:off x="6507205" y="46529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Connecteur droit avec flèche 383"/>
          <p:cNvCxnSpPr/>
          <p:nvPr/>
        </p:nvCxnSpPr>
        <p:spPr>
          <a:xfrm flipH="1" flipV="1">
            <a:off x="6659605" y="45300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Connecteur droit avec flèche 384"/>
          <p:cNvCxnSpPr/>
          <p:nvPr/>
        </p:nvCxnSpPr>
        <p:spPr>
          <a:xfrm flipH="1" flipV="1">
            <a:off x="6812005" y="47130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avec flèche 385"/>
          <p:cNvCxnSpPr/>
          <p:nvPr/>
        </p:nvCxnSpPr>
        <p:spPr>
          <a:xfrm flipH="1" flipV="1">
            <a:off x="6964403" y="48654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Connecteur droit avec flèche 386"/>
          <p:cNvCxnSpPr/>
          <p:nvPr/>
        </p:nvCxnSpPr>
        <p:spPr>
          <a:xfrm flipH="1" flipV="1">
            <a:off x="7116805" y="458943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Connecteur droit avec flèche 387"/>
          <p:cNvCxnSpPr/>
          <p:nvPr/>
        </p:nvCxnSpPr>
        <p:spPr>
          <a:xfrm flipH="1" flipV="1">
            <a:off x="5441417" y="459651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Connecteur droit avec flèche 388"/>
          <p:cNvCxnSpPr/>
          <p:nvPr/>
        </p:nvCxnSpPr>
        <p:spPr>
          <a:xfrm flipH="1" flipV="1">
            <a:off x="5593817" y="47183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Connecteur droit avec flèche 389"/>
          <p:cNvCxnSpPr/>
          <p:nvPr/>
        </p:nvCxnSpPr>
        <p:spPr>
          <a:xfrm flipH="1" flipV="1">
            <a:off x="5746217" y="46106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Connecteur droit avec flèche 390"/>
          <p:cNvCxnSpPr/>
          <p:nvPr/>
        </p:nvCxnSpPr>
        <p:spPr>
          <a:xfrm flipH="1" flipV="1">
            <a:off x="5898617" y="47171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avec flèche 391"/>
          <p:cNvCxnSpPr/>
          <p:nvPr/>
        </p:nvCxnSpPr>
        <p:spPr>
          <a:xfrm flipH="1" flipV="1">
            <a:off x="6051017" y="459415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avec flèche 392"/>
          <p:cNvCxnSpPr/>
          <p:nvPr/>
        </p:nvCxnSpPr>
        <p:spPr>
          <a:xfrm flipH="1" flipV="1">
            <a:off x="6203417" y="47771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avec flèche 393"/>
          <p:cNvCxnSpPr/>
          <p:nvPr/>
        </p:nvCxnSpPr>
        <p:spPr>
          <a:xfrm flipH="1" flipV="1">
            <a:off x="6355815" y="49295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avec flèche 394"/>
          <p:cNvCxnSpPr/>
          <p:nvPr/>
        </p:nvCxnSpPr>
        <p:spPr>
          <a:xfrm flipH="1" flipV="1">
            <a:off x="6508217" y="46535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Connecteur droit avec flèche 395"/>
          <p:cNvCxnSpPr/>
          <p:nvPr/>
        </p:nvCxnSpPr>
        <p:spPr>
          <a:xfrm flipH="1" flipV="1">
            <a:off x="5685619" y="444293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Connecteur droit avec flèche 396"/>
          <p:cNvCxnSpPr/>
          <p:nvPr/>
        </p:nvCxnSpPr>
        <p:spPr>
          <a:xfrm flipH="1" flipV="1">
            <a:off x="5838023" y="45647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Connecteur droit avec flèche 397"/>
          <p:cNvCxnSpPr/>
          <p:nvPr/>
        </p:nvCxnSpPr>
        <p:spPr>
          <a:xfrm flipH="1" flipV="1">
            <a:off x="5990423" y="44570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Connecteur droit avec flèche 398"/>
          <p:cNvCxnSpPr/>
          <p:nvPr/>
        </p:nvCxnSpPr>
        <p:spPr>
          <a:xfrm flipH="1" flipV="1">
            <a:off x="6142823" y="45635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Connecteur droit avec flèche 399"/>
          <p:cNvCxnSpPr/>
          <p:nvPr/>
        </p:nvCxnSpPr>
        <p:spPr>
          <a:xfrm flipH="1" flipV="1">
            <a:off x="6295223" y="44405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Connecteur droit avec flèche 400"/>
          <p:cNvCxnSpPr/>
          <p:nvPr/>
        </p:nvCxnSpPr>
        <p:spPr>
          <a:xfrm flipH="1" flipV="1">
            <a:off x="6447623" y="46235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avec flèche 401"/>
          <p:cNvCxnSpPr/>
          <p:nvPr/>
        </p:nvCxnSpPr>
        <p:spPr>
          <a:xfrm flipH="1" flipV="1">
            <a:off x="6600023" y="47759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Connecteur droit avec flèche 402"/>
          <p:cNvCxnSpPr/>
          <p:nvPr/>
        </p:nvCxnSpPr>
        <p:spPr>
          <a:xfrm flipH="1" flipV="1">
            <a:off x="6752423" y="45000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Connecteur droit avec flèche 403"/>
          <p:cNvCxnSpPr/>
          <p:nvPr/>
        </p:nvCxnSpPr>
        <p:spPr>
          <a:xfrm flipH="1" flipV="1">
            <a:off x="5929829" y="428935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Connecteur droit avec flèche 404"/>
          <p:cNvCxnSpPr/>
          <p:nvPr/>
        </p:nvCxnSpPr>
        <p:spPr>
          <a:xfrm flipH="1" flipV="1">
            <a:off x="6082229" y="44111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Connecteur droit avec flèche 405"/>
          <p:cNvCxnSpPr/>
          <p:nvPr/>
        </p:nvCxnSpPr>
        <p:spPr>
          <a:xfrm flipH="1" flipV="1">
            <a:off x="6234626" y="43034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Connecteur droit avec flèche 406"/>
          <p:cNvCxnSpPr/>
          <p:nvPr/>
        </p:nvCxnSpPr>
        <p:spPr>
          <a:xfrm flipH="1" flipV="1">
            <a:off x="6387029" y="44099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Connecteur droit avec flèche 407"/>
          <p:cNvCxnSpPr/>
          <p:nvPr/>
        </p:nvCxnSpPr>
        <p:spPr>
          <a:xfrm flipH="1" flipV="1">
            <a:off x="6539429" y="42869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Connecteur droit avec flèche 408"/>
          <p:cNvCxnSpPr/>
          <p:nvPr/>
        </p:nvCxnSpPr>
        <p:spPr>
          <a:xfrm flipH="1" flipV="1">
            <a:off x="6691825" y="44699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Connecteur droit avec flèche 409"/>
          <p:cNvCxnSpPr/>
          <p:nvPr/>
        </p:nvCxnSpPr>
        <p:spPr>
          <a:xfrm flipH="1" flipV="1">
            <a:off x="6844229" y="46223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Connecteur droit avec flèche 410"/>
          <p:cNvCxnSpPr/>
          <p:nvPr/>
        </p:nvCxnSpPr>
        <p:spPr>
          <a:xfrm flipH="1" flipV="1">
            <a:off x="6996629" y="43464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Connecteur droit avec flèche 411"/>
          <p:cNvCxnSpPr/>
          <p:nvPr/>
        </p:nvCxnSpPr>
        <p:spPr>
          <a:xfrm flipH="1" flipV="1">
            <a:off x="6174035" y="43040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Connecteur droit avec flèche 412"/>
          <p:cNvCxnSpPr/>
          <p:nvPr/>
        </p:nvCxnSpPr>
        <p:spPr>
          <a:xfrm flipH="1" flipV="1">
            <a:off x="6326435" y="44258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Connecteur droit avec flèche 413"/>
          <p:cNvCxnSpPr/>
          <p:nvPr/>
        </p:nvCxnSpPr>
        <p:spPr>
          <a:xfrm flipH="1" flipV="1">
            <a:off x="6478835" y="43181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Connecteur droit avec flèche 414"/>
          <p:cNvCxnSpPr/>
          <p:nvPr/>
        </p:nvCxnSpPr>
        <p:spPr>
          <a:xfrm flipH="1" flipV="1">
            <a:off x="6631234" y="44246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Connecteur droit avec flèche 415"/>
          <p:cNvCxnSpPr/>
          <p:nvPr/>
        </p:nvCxnSpPr>
        <p:spPr>
          <a:xfrm flipH="1" flipV="1">
            <a:off x="6783635" y="43017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Connecteur droit avec flèche 416"/>
          <p:cNvCxnSpPr/>
          <p:nvPr/>
        </p:nvCxnSpPr>
        <p:spPr>
          <a:xfrm flipH="1" flipV="1">
            <a:off x="6936035" y="44847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Connecteur droit avec flèche 417"/>
          <p:cNvCxnSpPr/>
          <p:nvPr/>
        </p:nvCxnSpPr>
        <p:spPr>
          <a:xfrm flipH="1" flipV="1">
            <a:off x="7088435" y="46371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Connecteur droit avec flèche 418"/>
          <p:cNvCxnSpPr/>
          <p:nvPr/>
        </p:nvCxnSpPr>
        <p:spPr>
          <a:xfrm flipH="1" flipV="1">
            <a:off x="7240832" y="43611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Connecteur droit avec flèche 419"/>
          <p:cNvCxnSpPr/>
          <p:nvPr/>
        </p:nvCxnSpPr>
        <p:spPr>
          <a:xfrm flipH="1" flipV="1">
            <a:off x="6448843" y="433407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Connecteur droit avec flèche 420"/>
          <p:cNvCxnSpPr/>
          <p:nvPr/>
        </p:nvCxnSpPr>
        <p:spPr>
          <a:xfrm flipH="1" flipV="1">
            <a:off x="6601243" y="44558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Connecteur droit avec flèche 421"/>
          <p:cNvCxnSpPr/>
          <p:nvPr/>
        </p:nvCxnSpPr>
        <p:spPr>
          <a:xfrm flipH="1" flipV="1">
            <a:off x="6753643" y="43481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Connecteur droit avec flèche 422"/>
          <p:cNvCxnSpPr/>
          <p:nvPr/>
        </p:nvCxnSpPr>
        <p:spPr>
          <a:xfrm flipH="1" flipV="1">
            <a:off x="6906043" y="44546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avec flèche 423"/>
          <p:cNvCxnSpPr/>
          <p:nvPr/>
        </p:nvCxnSpPr>
        <p:spPr>
          <a:xfrm flipH="1" flipV="1">
            <a:off x="7058443" y="433171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Connecteur droit avec flèche 424"/>
          <p:cNvCxnSpPr/>
          <p:nvPr/>
        </p:nvCxnSpPr>
        <p:spPr>
          <a:xfrm flipH="1" flipV="1">
            <a:off x="7210843" y="45147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Connecteur droit avec flèche 425"/>
          <p:cNvCxnSpPr/>
          <p:nvPr/>
        </p:nvCxnSpPr>
        <p:spPr>
          <a:xfrm flipH="1" flipV="1">
            <a:off x="7363241" y="46671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Connecteur droit avec flèche 426"/>
          <p:cNvCxnSpPr/>
          <p:nvPr/>
        </p:nvCxnSpPr>
        <p:spPr>
          <a:xfrm flipH="1" flipV="1">
            <a:off x="7515643" y="439114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Connecteur droit avec flèche 427"/>
          <p:cNvCxnSpPr/>
          <p:nvPr/>
        </p:nvCxnSpPr>
        <p:spPr>
          <a:xfrm flipH="1" flipV="1">
            <a:off x="6723651" y="43640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Connecteur droit avec flèche 428"/>
          <p:cNvCxnSpPr/>
          <p:nvPr/>
        </p:nvCxnSpPr>
        <p:spPr>
          <a:xfrm flipH="1" flipV="1">
            <a:off x="6876051" y="448588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Connecteur droit avec flèche 429"/>
          <p:cNvCxnSpPr/>
          <p:nvPr/>
        </p:nvCxnSpPr>
        <p:spPr>
          <a:xfrm flipH="1" flipV="1">
            <a:off x="7028451" y="43782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Connecteur droit avec flèche 430"/>
          <p:cNvCxnSpPr/>
          <p:nvPr/>
        </p:nvCxnSpPr>
        <p:spPr>
          <a:xfrm flipH="1" flipV="1">
            <a:off x="7180851" y="448470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Connecteur droit avec flèche 431"/>
          <p:cNvCxnSpPr/>
          <p:nvPr/>
        </p:nvCxnSpPr>
        <p:spPr>
          <a:xfrm flipH="1" flipV="1">
            <a:off x="7333251" y="43617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Connecteur droit avec flèche 432"/>
          <p:cNvCxnSpPr/>
          <p:nvPr/>
        </p:nvCxnSpPr>
        <p:spPr>
          <a:xfrm flipH="1" flipV="1">
            <a:off x="7485650" y="454472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Connecteur droit avec flèche 433"/>
          <p:cNvCxnSpPr/>
          <p:nvPr/>
        </p:nvCxnSpPr>
        <p:spPr>
          <a:xfrm flipH="1" flipV="1">
            <a:off x="7638051" y="469712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Connecteur droit avec flèche 434"/>
          <p:cNvCxnSpPr/>
          <p:nvPr/>
        </p:nvCxnSpPr>
        <p:spPr>
          <a:xfrm flipH="1" flipV="1">
            <a:off x="7790451" y="44211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Connecteur droit avec flèche 435"/>
          <p:cNvCxnSpPr/>
          <p:nvPr/>
        </p:nvCxnSpPr>
        <p:spPr>
          <a:xfrm flipH="1" flipV="1">
            <a:off x="6115063" y="47036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Connecteur droit avec flèche 436"/>
          <p:cNvCxnSpPr/>
          <p:nvPr/>
        </p:nvCxnSpPr>
        <p:spPr>
          <a:xfrm flipH="1" flipV="1">
            <a:off x="6267463" y="482541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Connecteur droit avec flèche 437"/>
          <p:cNvCxnSpPr/>
          <p:nvPr/>
        </p:nvCxnSpPr>
        <p:spPr>
          <a:xfrm flipH="1" flipV="1">
            <a:off x="6419863" y="471773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Connecteur droit avec flèche 438"/>
          <p:cNvCxnSpPr/>
          <p:nvPr/>
        </p:nvCxnSpPr>
        <p:spPr>
          <a:xfrm flipH="1" flipV="1">
            <a:off x="6572263" y="48242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0" name="Connecteur droit avec flèche 439"/>
          <p:cNvCxnSpPr/>
          <p:nvPr/>
        </p:nvCxnSpPr>
        <p:spPr>
          <a:xfrm flipH="1" flipV="1">
            <a:off x="6724663" y="470125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Connecteur droit avec flèche 440"/>
          <p:cNvCxnSpPr/>
          <p:nvPr/>
        </p:nvCxnSpPr>
        <p:spPr>
          <a:xfrm flipH="1" flipV="1">
            <a:off x="6877062" y="48842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Connecteur droit avec flèche 441"/>
          <p:cNvCxnSpPr/>
          <p:nvPr/>
        </p:nvCxnSpPr>
        <p:spPr>
          <a:xfrm flipH="1" flipV="1">
            <a:off x="7029463" y="503664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Connecteur droit avec flèche 442"/>
          <p:cNvCxnSpPr/>
          <p:nvPr/>
        </p:nvCxnSpPr>
        <p:spPr>
          <a:xfrm flipH="1" flipV="1">
            <a:off x="7181863" y="47606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Connecteur droit avec flèche 443"/>
          <p:cNvCxnSpPr/>
          <p:nvPr/>
        </p:nvCxnSpPr>
        <p:spPr>
          <a:xfrm flipH="1" flipV="1">
            <a:off x="6359269" y="455003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Connecteur droit avec flèche 444"/>
          <p:cNvCxnSpPr/>
          <p:nvPr/>
        </p:nvCxnSpPr>
        <p:spPr>
          <a:xfrm flipH="1" flipV="1">
            <a:off x="6511669" y="467183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Connecteur droit avec flèche 445"/>
          <p:cNvCxnSpPr/>
          <p:nvPr/>
        </p:nvCxnSpPr>
        <p:spPr>
          <a:xfrm flipH="1" flipV="1">
            <a:off x="6664069" y="456415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Connecteur droit avec flèche 446"/>
          <p:cNvCxnSpPr/>
          <p:nvPr/>
        </p:nvCxnSpPr>
        <p:spPr>
          <a:xfrm flipH="1" flipV="1">
            <a:off x="6816469" y="46706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avec flèche 447"/>
          <p:cNvCxnSpPr/>
          <p:nvPr/>
        </p:nvCxnSpPr>
        <p:spPr>
          <a:xfrm flipH="1" flipV="1">
            <a:off x="6968869" y="45476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avec flèche 448"/>
          <p:cNvCxnSpPr/>
          <p:nvPr/>
        </p:nvCxnSpPr>
        <p:spPr>
          <a:xfrm flipH="1" flipV="1">
            <a:off x="7121269" y="47306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avec flèche 449"/>
          <p:cNvCxnSpPr/>
          <p:nvPr/>
        </p:nvCxnSpPr>
        <p:spPr>
          <a:xfrm flipH="1" flipV="1">
            <a:off x="7273669" y="48830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avec flèche 450"/>
          <p:cNvCxnSpPr/>
          <p:nvPr/>
        </p:nvCxnSpPr>
        <p:spPr>
          <a:xfrm flipH="1" flipV="1">
            <a:off x="7426069" y="46070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/>
          <p:cNvCxnSpPr/>
          <p:nvPr/>
        </p:nvCxnSpPr>
        <p:spPr>
          <a:xfrm flipH="1" flipV="1">
            <a:off x="6603475" y="439645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avec flèche 452"/>
          <p:cNvCxnSpPr/>
          <p:nvPr/>
        </p:nvCxnSpPr>
        <p:spPr>
          <a:xfrm flipH="1" flipV="1">
            <a:off x="6755873" y="45182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avec flèche 453"/>
          <p:cNvCxnSpPr/>
          <p:nvPr/>
        </p:nvCxnSpPr>
        <p:spPr>
          <a:xfrm flipH="1" flipV="1">
            <a:off x="6908275" y="44105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Connecteur droit avec flèche 454"/>
          <p:cNvCxnSpPr/>
          <p:nvPr/>
        </p:nvCxnSpPr>
        <p:spPr>
          <a:xfrm flipH="1" flipV="1">
            <a:off x="7060675" y="45170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avec flèche 455"/>
          <p:cNvCxnSpPr/>
          <p:nvPr/>
        </p:nvCxnSpPr>
        <p:spPr>
          <a:xfrm flipH="1" flipV="1">
            <a:off x="7213075" y="43940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Connecteur droit avec flèche 456"/>
          <p:cNvCxnSpPr/>
          <p:nvPr/>
        </p:nvCxnSpPr>
        <p:spPr>
          <a:xfrm flipH="1" flipV="1">
            <a:off x="7365471" y="45770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Connecteur droit avec flèche 457"/>
          <p:cNvCxnSpPr/>
          <p:nvPr/>
        </p:nvCxnSpPr>
        <p:spPr>
          <a:xfrm flipH="1" flipV="1">
            <a:off x="7517875" y="472948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9" name="Connecteur droit avec flèche 458"/>
          <p:cNvCxnSpPr/>
          <p:nvPr/>
        </p:nvCxnSpPr>
        <p:spPr>
          <a:xfrm flipH="1" flipV="1">
            <a:off x="7670275" y="44535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droit avec flèche 459"/>
          <p:cNvCxnSpPr/>
          <p:nvPr/>
        </p:nvCxnSpPr>
        <p:spPr>
          <a:xfrm flipH="1" flipV="1">
            <a:off x="6847681" y="44111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avec flèche 460"/>
          <p:cNvCxnSpPr/>
          <p:nvPr/>
        </p:nvCxnSpPr>
        <p:spPr>
          <a:xfrm flipH="1" flipV="1">
            <a:off x="7000081" y="45329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Connecteur droit avec flèche 461"/>
          <p:cNvCxnSpPr/>
          <p:nvPr/>
        </p:nvCxnSpPr>
        <p:spPr>
          <a:xfrm flipH="1" flipV="1">
            <a:off x="7152481" y="44252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Connecteur droit avec flèche 462"/>
          <p:cNvCxnSpPr/>
          <p:nvPr/>
        </p:nvCxnSpPr>
        <p:spPr>
          <a:xfrm flipH="1" flipV="1">
            <a:off x="7304880" y="45317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Connecteur droit avec flèche 463"/>
          <p:cNvCxnSpPr/>
          <p:nvPr/>
        </p:nvCxnSpPr>
        <p:spPr>
          <a:xfrm flipH="1" flipV="1">
            <a:off x="7457281" y="44087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/>
          <p:cNvCxnSpPr/>
          <p:nvPr/>
        </p:nvCxnSpPr>
        <p:spPr>
          <a:xfrm flipH="1" flipV="1">
            <a:off x="7609681" y="45917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Connecteur droit avec flèche 465"/>
          <p:cNvCxnSpPr/>
          <p:nvPr/>
        </p:nvCxnSpPr>
        <p:spPr>
          <a:xfrm flipH="1" flipV="1">
            <a:off x="7762079" y="47441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Connecteur droit avec flèche 466"/>
          <p:cNvCxnSpPr/>
          <p:nvPr/>
        </p:nvCxnSpPr>
        <p:spPr>
          <a:xfrm flipH="1" flipV="1">
            <a:off x="7914481" y="44682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Connecteur droit avec flèche 467"/>
          <p:cNvCxnSpPr/>
          <p:nvPr/>
        </p:nvCxnSpPr>
        <p:spPr>
          <a:xfrm flipH="1" flipV="1">
            <a:off x="7122489" y="44411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Connecteur droit avec flèche 468"/>
          <p:cNvCxnSpPr/>
          <p:nvPr/>
        </p:nvCxnSpPr>
        <p:spPr>
          <a:xfrm flipH="1" flipV="1">
            <a:off x="7274889" y="45629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avec flèche 469"/>
          <p:cNvCxnSpPr/>
          <p:nvPr/>
        </p:nvCxnSpPr>
        <p:spPr>
          <a:xfrm flipH="1" flipV="1">
            <a:off x="7427289" y="44552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Connecteur droit avec flèche 470"/>
          <p:cNvCxnSpPr/>
          <p:nvPr/>
        </p:nvCxnSpPr>
        <p:spPr>
          <a:xfrm flipH="1" flipV="1">
            <a:off x="7579689" y="45617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Connecteur droit avec flèche 471"/>
          <p:cNvCxnSpPr/>
          <p:nvPr/>
        </p:nvCxnSpPr>
        <p:spPr>
          <a:xfrm flipH="1" flipV="1">
            <a:off x="7732089" y="44388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Connecteur droit avec flèche 472"/>
          <p:cNvCxnSpPr/>
          <p:nvPr/>
        </p:nvCxnSpPr>
        <p:spPr>
          <a:xfrm flipH="1" flipV="1">
            <a:off x="7884488" y="46218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Connecteur droit avec flèche 473"/>
          <p:cNvCxnSpPr/>
          <p:nvPr/>
        </p:nvCxnSpPr>
        <p:spPr>
          <a:xfrm flipH="1" flipV="1">
            <a:off x="8036889" y="47742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Connecteur droit avec flèche 474"/>
          <p:cNvCxnSpPr/>
          <p:nvPr/>
        </p:nvCxnSpPr>
        <p:spPr>
          <a:xfrm flipH="1" flipV="1">
            <a:off x="8189289" y="449823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Connecteur droit avec flèche 475"/>
          <p:cNvCxnSpPr/>
          <p:nvPr/>
        </p:nvCxnSpPr>
        <p:spPr>
          <a:xfrm flipH="1" flipV="1">
            <a:off x="7397297" y="44711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avec flèche 476"/>
          <p:cNvCxnSpPr/>
          <p:nvPr/>
        </p:nvCxnSpPr>
        <p:spPr>
          <a:xfrm flipH="1" flipV="1">
            <a:off x="7549697" y="459297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droit avec flèche 477"/>
          <p:cNvCxnSpPr/>
          <p:nvPr/>
        </p:nvCxnSpPr>
        <p:spPr>
          <a:xfrm flipH="1" flipV="1">
            <a:off x="7702097" y="448529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avec flèche 478"/>
          <p:cNvCxnSpPr/>
          <p:nvPr/>
        </p:nvCxnSpPr>
        <p:spPr>
          <a:xfrm flipH="1" flipV="1">
            <a:off x="7854497" y="4591798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avec flèche 479"/>
          <p:cNvCxnSpPr/>
          <p:nvPr/>
        </p:nvCxnSpPr>
        <p:spPr>
          <a:xfrm flipH="1" flipV="1">
            <a:off x="8006897" y="446881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droit avec flèche 480"/>
          <p:cNvCxnSpPr/>
          <p:nvPr/>
        </p:nvCxnSpPr>
        <p:spPr>
          <a:xfrm flipH="1" flipV="1">
            <a:off x="8159297" y="465181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/>
          <p:cNvCxnSpPr/>
          <p:nvPr/>
        </p:nvCxnSpPr>
        <p:spPr>
          <a:xfrm flipH="1" flipV="1">
            <a:off x="8311697" y="480421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avec flèche 482"/>
          <p:cNvCxnSpPr/>
          <p:nvPr/>
        </p:nvCxnSpPr>
        <p:spPr>
          <a:xfrm flipH="1" flipV="1">
            <a:off x="8464097" y="45282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Connecteur droit avec flèche 483"/>
          <p:cNvCxnSpPr/>
          <p:nvPr/>
        </p:nvCxnSpPr>
        <p:spPr>
          <a:xfrm flipH="1" flipV="1">
            <a:off x="6788709" y="48107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avec flèche 484"/>
          <p:cNvCxnSpPr/>
          <p:nvPr/>
        </p:nvCxnSpPr>
        <p:spPr>
          <a:xfrm flipH="1" flipV="1">
            <a:off x="6941109" y="493250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/>
          <p:cNvCxnSpPr/>
          <p:nvPr/>
        </p:nvCxnSpPr>
        <p:spPr>
          <a:xfrm flipH="1" flipV="1">
            <a:off x="7093509" y="48248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avec flèche 486"/>
          <p:cNvCxnSpPr/>
          <p:nvPr/>
        </p:nvCxnSpPr>
        <p:spPr>
          <a:xfrm flipH="1" flipV="1">
            <a:off x="7245909" y="49313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Connecteur droit avec flèche 487"/>
          <p:cNvCxnSpPr/>
          <p:nvPr/>
        </p:nvCxnSpPr>
        <p:spPr>
          <a:xfrm flipH="1" flipV="1">
            <a:off x="7398309" y="48083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Connecteur droit avec flèche 488"/>
          <p:cNvCxnSpPr/>
          <p:nvPr/>
        </p:nvCxnSpPr>
        <p:spPr>
          <a:xfrm flipH="1" flipV="1">
            <a:off x="7550708" y="49913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avec flèche 489"/>
          <p:cNvCxnSpPr/>
          <p:nvPr/>
        </p:nvCxnSpPr>
        <p:spPr>
          <a:xfrm flipH="1" flipV="1">
            <a:off x="7703109" y="51437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Connecteur droit avec flèche 490"/>
          <p:cNvCxnSpPr/>
          <p:nvPr/>
        </p:nvCxnSpPr>
        <p:spPr>
          <a:xfrm flipH="1" flipV="1">
            <a:off x="7855509" y="486777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Connecteur droit avec flèche 491"/>
          <p:cNvCxnSpPr/>
          <p:nvPr/>
        </p:nvCxnSpPr>
        <p:spPr>
          <a:xfrm flipH="1" flipV="1">
            <a:off x="7032915" y="465712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Connecteur droit avec flèche 492"/>
          <p:cNvCxnSpPr/>
          <p:nvPr/>
        </p:nvCxnSpPr>
        <p:spPr>
          <a:xfrm flipH="1" flipV="1">
            <a:off x="7185315" y="477892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Connecteur droit avec flèche 493"/>
          <p:cNvCxnSpPr/>
          <p:nvPr/>
        </p:nvCxnSpPr>
        <p:spPr>
          <a:xfrm flipH="1" flipV="1">
            <a:off x="7337711" y="467124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5" name="Connecteur droit avec flèche 494"/>
          <p:cNvCxnSpPr/>
          <p:nvPr/>
        </p:nvCxnSpPr>
        <p:spPr>
          <a:xfrm flipH="1" flipV="1">
            <a:off x="7490115" y="47777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Connecteur droit avec flèche 495"/>
          <p:cNvCxnSpPr/>
          <p:nvPr/>
        </p:nvCxnSpPr>
        <p:spPr>
          <a:xfrm flipH="1" flipV="1">
            <a:off x="7642515" y="46547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Connecteur droit avec flèche 496"/>
          <p:cNvCxnSpPr/>
          <p:nvPr/>
        </p:nvCxnSpPr>
        <p:spPr>
          <a:xfrm flipH="1" flipV="1">
            <a:off x="7794915" y="48377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Connecteur droit avec flèche 497"/>
          <p:cNvCxnSpPr/>
          <p:nvPr/>
        </p:nvCxnSpPr>
        <p:spPr>
          <a:xfrm flipH="1" flipV="1">
            <a:off x="7947315" y="49901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Connecteur droit avec flèche 498"/>
          <p:cNvCxnSpPr/>
          <p:nvPr/>
        </p:nvCxnSpPr>
        <p:spPr>
          <a:xfrm flipH="1" flipV="1">
            <a:off x="8099715" y="471419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Connecteur droit avec flèche 499"/>
          <p:cNvCxnSpPr/>
          <p:nvPr/>
        </p:nvCxnSpPr>
        <p:spPr>
          <a:xfrm flipH="1" flipV="1">
            <a:off x="7277120" y="450354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Connecteur droit avec flèche 500"/>
          <p:cNvCxnSpPr/>
          <p:nvPr/>
        </p:nvCxnSpPr>
        <p:spPr>
          <a:xfrm flipH="1" flipV="1">
            <a:off x="7429521" y="46253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Connecteur droit avec flèche 501"/>
          <p:cNvCxnSpPr/>
          <p:nvPr/>
        </p:nvCxnSpPr>
        <p:spPr>
          <a:xfrm flipH="1" flipV="1">
            <a:off x="7581921" y="45176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Connecteur droit avec flèche 502"/>
          <p:cNvCxnSpPr/>
          <p:nvPr/>
        </p:nvCxnSpPr>
        <p:spPr>
          <a:xfrm flipH="1" flipV="1">
            <a:off x="7734321" y="462416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Connecteur droit avec flèche 503"/>
          <p:cNvCxnSpPr/>
          <p:nvPr/>
        </p:nvCxnSpPr>
        <p:spPr>
          <a:xfrm flipH="1" flipV="1">
            <a:off x="7886718" y="45011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Connecteur droit avec flèche 504"/>
          <p:cNvCxnSpPr/>
          <p:nvPr/>
        </p:nvCxnSpPr>
        <p:spPr>
          <a:xfrm flipH="1" flipV="1">
            <a:off x="8039121" y="46841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Connecteur droit avec flèche 505"/>
          <p:cNvCxnSpPr/>
          <p:nvPr/>
        </p:nvCxnSpPr>
        <p:spPr>
          <a:xfrm flipH="1" flipV="1">
            <a:off x="8191521" y="483658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Connecteur droit avec flèche 506"/>
          <p:cNvCxnSpPr/>
          <p:nvPr/>
        </p:nvCxnSpPr>
        <p:spPr>
          <a:xfrm flipH="1" flipV="1">
            <a:off x="8343917" y="4560610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Connecteur droit avec flèche 507"/>
          <p:cNvCxnSpPr/>
          <p:nvPr/>
        </p:nvCxnSpPr>
        <p:spPr>
          <a:xfrm flipH="1" flipV="1">
            <a:off x="7521327" y="451825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Connecteur droit avec flèche 508"/>
          <p:cNvCxnSpPr/>
          <p:nvPr/>
        </p:nvCxnSpPr>
        <p:spPr>
          <a:xfrm flipH="1" flipV="1">
            <a:off x="7673727" y="46400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0" name="Connecteur droit avec flèche 509"/>
          <p:cNvCxnSpPr/>
          <p:nvPr/>
        </p:nvCxnSpPr>
        <p:spPr>
          <a:xfrm flipH="1" flipV="1">
            <a:off x="7826127" y="45323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Connecteur droit avec flèche 510"/>
          <p:cNvCxnSpPr/>
          <p:nvPr/>
        </p:nvCxnSpPr>
        <p:spPr>
          <a:xfrm flipH="1" flipV="1">
            <a:off x="7978527" y="46388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Connecteur droit avec flèche 511"/>
          <p:cNvCxnSpPr/>
          <p:nvPr/>
        </p:nvCxnSpPr>
        <p:spPr>
          <a:xfrm flipH="1" flipV="1">
            <a:off x="8130927" y="451589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Connecteur droit avec flèche 512"/>
          <p:cNvCxnSpPr/>
          <p:nvPr/>
        </p:nvCxnSpPr>
        <p:spPr>
          <a:xfrm flipH="1" flipV="1">
            <a:off x="8283327" y="46988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Connecteur droit avec flèche 513"/>
          <p:cNvCxnSpPr/>
          <p:nvPr/>
        </p:nvCxnSpPr>
        <p:spPr>
          <a:xfrm flipH="1" flipV="1">
            <a:off x="8435727" y="48512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Connecteur droit avec flèche 514"/>
          <p:cNvCxnSpPr/>
          <p:nvPr/>
        </p:nvCxnSpPr>
        <p:spPr>
          <a:xfrm flipH="1" flipV="1">
            <a:off x="8588127" y="45753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Connecteur droit avec flèche 515"/>
          <p:cNvCxnSpPr/>
          <p:nvPr/>
        </p:nvCxnSpPr>
        <p:spPr>
          <a:xfrm flipH="1" flipV="1">
            <a:off x="7796135" y="454826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Connecteur droit avec flèche 516"/>
          <p:cNvCxnSpPr/>
          <p:nvPr/>
        </p:nvCxnSpPr>
        <p:spPr>
          <a:xfrm flipH="1" flipV="1">
            <a:off x="7948535" y="46700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Connecteur droit avec flèche 517"/>
          <p:cNvCxnSpPr/>
          <p:nvPr/>
        </p:nvCxnSpPr>
        <p:spPr>
          <a:xfrm flipH="1" flipV="1">
            <a:off x="8100935" y="456237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Connecteur droit avec flèche 518"/>
          <p:cNvCxnSpPr/>
          <p:nvPr/>
        </p:nvCxnSpPr>
        <p:spPr>
          <a:xfrm flipH="1" flipV="1">
            <a:off x="8253335" y="46688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Connecteur droit avec flèche 519"/>
          <p:cNvCxnSpPr/>
          <p:nvPr/>
        </p:nvCxnSpPr>
        <p:spPr>
          <a:xfrm flipH="1" flipV="1">
            <a:off x="8405735" y="454590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Connecteur droit avec flèche 520"/>
          <p:cNvCxnSpPr/>
          <p:nvPr/>
        </p:nvCxnSpPr>
        <p:spPr>
          <a:xfrm flipH="1" flipV="1">
            <a:off x="8558135" y="47288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Connecteur droit avec flèche 521"/>
          <p:cNvCxnSpPr/>
          <p:nvPr/>
        </p:nvCxnSpPr>
        <p:spPr>
          <a:xfrm flipH="1" flipV="1">
            <a:off x="8710535" y="48812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Connecteur droit avec flèche 522"/>
          <p:cNvCxnSpPr/>
          <p:nvPr/>
        </p:nvCxnSpPr>
        <p:spPr>
          <a:xfrm flipH="1" flipV="1">
            <a:off x="8862935" y="46053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Connecteur droit avec flèche 523"/>
          <p:cNvCxnSpPr/>
          <p:nvPr/>
        </p:nvCxnSpPr>
        <p:spPr>
          <a:xfrm flipH="1" flipV="1">
            <a:off x="8070943" y="457826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Connecteur droit avec flèche 524"/>
          <p:cNvCxnSpPr/>
          <p:nvPr/>
        </p:nvCxnSpPr>
        <p:spPr>
          <a:xfrm flipH="1" flipV="1">
            <a:off x="8223343" y="470007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Connecteur droit avec flèche 525"/>
          <p:cNvCxnSpPr/>
          <p:nvPr/>
        </p:nvCxnSpPr>
        <p:spPr>
          <a:xfrm flipH="1" flipV="1">
            <a:off x="8375743" y="459238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Connecteur droit avec flèche 526"/>
          <p:cNvCxnSpPr/>
          <p:nvPr/>
        </p:nvCxnSpPr>
        <p:spPr>
          <a:xfrm flipH="1" flipV="1">
            <a:off x="8528143" y="46988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8" name="Connecteur droit avec flèche 527"/>
          <p:cNvCxnSpPr/>
          <p:nvPr/>
        </p:nvCxnSpPr>
        <p:spPr>
          <a:xfrm flipH="1" flipV="1">
            <a:off x="8680543" y="457590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9" name="Connecteur droit avec flèche 528"/>
          <p:cNvCxnSpPr/>
          <p:nvPr/>
        </p:nvCxnSpPr>
        <p:spPr>
          <a:xfrm flipH="1" flipV="1">
            <a:off x="8832943" y="47589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avec flèche 529"/>
          <p:cNvCxnSpPr/>
          <p:nvPr/>
        </p:nvCxnSpPr>
        <p:spPr>
          <a:xfrm flipH="1" flipV="1">
            <a:off x="8985343" y="491130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avec flèche 530"/>
          <p:cNvCxnSpPr/>
          <p:nvPr/>
        </p:nvCxnSpPr>
        <p:spPr>
          <a:xfrm flipH="1" flipV="1">
            <a:off x="9137741" y="46353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2" name="Connecteur droit avec flèche 531"/>
          <p:cNvCxnSpPr/>
          <p:nvPr/>
        </p:nvCxnSpPr>
        <p:spPr>
          <a:xfrm flipH="1" flipV="1">
            <a:off x="7462355" y="491779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3" name="Connecteur droit avec flèche 532"/>
          <p:cNvCxnSpPr/>
          <p:nvPr/>
        </p:nvCxnSpPr>
        <p:spPr>
          <a:xfrm flipH="1" flipV="1">
            <a:off x="7614755" y="50395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Connecteur droit avec flèche 533"/>
          <p:cNvCxnSpPr/>
          <p:nvPr/>
        </p:nvCxnSpPr>
        <p:spPr>
          <a:xfrm flipH="1" flipV="1">
            <a:off x="7767155" y="493191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Connecteur droit avec flèche 534"/>
          <p:cNvCxnSpPr/>
          <p:nvPr/>
        </p:nvCxnSpPr>
        <p:spPr>
          <a:xfrm flipH="1" flipV="1">
            <a:off x="7919555" y="50384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6" name="Connecteur droit avec flèche 535"/>
          <p:cNvCxnSpPr/>
          <p:nvPr/>
        </p:nvCxnSpPr>
        <p:spPr>
          <a:xfrm flipH="1" flipV="1">
            <a:off x="8071955" y="49154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7" name="Connecteur droit avec flèche 536"/>
          <p:cNvCxnSpPr/>
          <p:nvPr/>
        </p:nvCxnSpPr>
        <p:spPr>
          <a:xfrm flipH="1" flipV="1">
            <a:off x="8224355" y="50984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Connecteur droit avec flèche 537"/>
          <p:cNvCxnSpPr/>
          <p:nvPr/>
        </p:nvCxnSpPr>
        <p:spPr>
          <a:xfrm flipH="1" flipV="1">
            <a:off x="8376755" y="52508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Connecteur droit avec flèche 538"/>
          <p:cNvCxnSpPr/>
          <p:nvPr/>
        </p:nvCxnSpPr>
        <p:spPr>
          <a:xfrm flipH="1" flipV="1">
            <a:off x="8529155" y="49748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0" name="Connecteur droit avec flèche 539"/>
          <p:cNvCxnSpPr/>
          <p:nvPr/>
        </p:nvCxnSpPr>
        <p:spPr>
          <a:xfrm flipH="1" flipV="1">
            <a:off x="7706561" y="476421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1" name="Connecteur droit avec flèche 540"/>
          <p:cNvCxnSpPr/>
          <p:nvPr/>
        </p:nvCxnSpPr>
        <p:spPr>
          <a:xfrm flipH="1" flipV="1">
            <a:off x="7858958" y="48860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2" name="Connecteur droit avec flèche 541"/>
          <p:cNvCxnSpPr/>
          <p:nvPr/>
        </p:nvCxnSpPr>
        <p:spPr>
          <a:xfrm flipH="1" flipV="1">
            <a:off x="8011361" y="477833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3" name="Connecteur droit avec flèche 542"/>
          <p:cNvCxnSpPr/>
          <p:nvPr/>
        </p:nvCxnSpPr>
        <p:spPr>
          <a:xfrm flipH="1" flipV="1">
            <a:off x="8163761" y="48848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4" name="Connecteur droit avec flèche 543"/>
          <p:cNvCxnSpPr/>
          <p:nvPr/>
        </p:nvCxnSpPr>
        <p:spPr>
          <a:xfrm flipH="1" flipV="1">
            <a:off x="8316161" y="476185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5" name="Connecteur droit avec flèche 544"/>
          <p:cNvCxnSpPr/>
          <p:nvPr/>
        </p:nvCxnSpPr>
        <p:spPr>
          <a:xfrm flipH="1" flipV="1">
            <a:off x="8468561" y="49448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6" name="Connecteur droit avec flèche 545"/>
          <p:cNvCxnSpPr/>
          <p:nvPr/>
        </p:nvCxnSpPr>
        <p:spPr>
          <a:xfrm flipH="1" flipV="1">
            <a:off x="8620961" y="50972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7" name="Connecteur droit avec flèche 546"/>
          <p:cNvCxnSpPr/>
          <p:nvPr/>
        </p:nvCxnSpPr>
        <p:spPr>
          <a:xfrm flipH="1" flipV="1">
            <a:off x="8773361" y="48212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8" name="Connecteur droit avec flèche 547"/>
          <p:cNvCxnSpPr/>
          <p:nvPr/>
        </p:nvCxnSpPr>
        <p:spPr>
          <a:xfrm flipH="1" flipV="1">
            <a:off x="7950766" y="461063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9" name="Connecteur droit avec flèche 548"/>
          <p:cNvCxnSpPr/>
          <p:nvPr/>
        </p:nvCxnSpPr>
        <p:spPr>
          <a:xfrm flipH="1" flipV="1">
            <a:off x="8103167" y="473243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Connecteur droit avec flèche 549"/>
          <p:cNvCxnSpPr/>
          <p:nvPr/>
        </p:nvCxnSpPr>
        <p:spPr>
          <a:xfrm flipH="1" flipV="1">
            <a:off x="8255567" y="46247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Connecteur droit avec flèche 550"/>
          <p:cNvCxnSpPr/>
          <p:nvPr/>
        </p:nvCxnSpPr>
        <p:spPr>
          <a:xfrm flipH="1" flipV="1">
            <a:off x="8407967" y="473125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2" name="Connecteur droit avec flèche 551"/>
          <p:cNvCxnSpPr/>
          <p:nvPr/>
        </p:nvCxnSpPr>
        <p:spPr>
          <a:xfrm flipH="1" flipV="1">
            <a:off x="8560367" y="460827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3" name="Connecteur droit avec flèche 552"/>
          <p:cNvCxnSpPr/>
          <p:nvPr/>
        </p:nvCxnSpPr>
        <p:spPr>
          <a:xfrm flipH="1" flipV="1">
            <a:off x="8712767" y="47912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Connecteur droit avec flèche 553"/>
          <p:cNvCxnSpPr/>
          <p:nvPr/>
        </p:nvCxnSpPr>
        <p:spPr>
          <a:xfrm flipH="1" flipV="1">
            <a:off x="8865167" y="49436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5" name="Connecteur droit avec flèche 554"/>
          <p:cNvCxnSpPr/>
          <p:nvPr/>
        </p:nvCxnSpPr>
        <p:spPr>
          <a:xfrm flipH="1" flipV="1">
            <a:off x="9017567" y="466770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6" name="Connecteur droit avec flèche 555"/>
          <p:cNvCxnSpPr/>
          <p:nvPr/>
        </p:nvCxnSpPr>
        <p:spPr>
          <a:xfrm flipH="1" flipV="1">
            <a:off x="8194973" y="462534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7" name="Connecteur droit avec flèche 556"/>
          <p:cNvCxnSpPr/>
          <p:nvPr/>
        </p:nvCxnSpPr>
        <p:spPr>
          <a:xfrm flipH="1" flipV="1">
            <a:off x="8347373" y="474714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8" name="Connecteur droit avec flèche 557"/>
          <p:cNvCxnSpPr/>
          <p:nvPr/>
        </p:nvCxnSpPr>
        <p:spPr>
          <a:xfrm flipH="1" flipV="1">
            <a:off x="8499773" y="463946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9" name="Connecteur droit avec flèche 558"/>
          <p:cNvCxnSpPr/>
          <p:nvPr/>
        </p:nvCxnSpPr>
        <p:spPr>
          <a:xfrm flipH="1" flipV="1">
            <a:off x="8652173" y="474596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0" name="Connecteur droit avec flèche 559"/>
          <p:cNvCxnSpPr/>
          <p:nvPr/>
        </p:nvCxnSpPr>
        <p:spPr>
          <a:xfrm flipH="1" flipV="1">
            <a:off x="8804573" y="4622986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1" name="Connecteur droit avec flèche 560"/>
          <p:cNvCxnSpPr/>
          <p:nvPr/>
        </p:nvCxnSpPr>
        <p:spPr>
          <a:xfrm flipH="1" flipV="1">
            <a:off x="8956973" y="48059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2" name="Connecteur droit avec flèche 561"/>
          <p:cNvCxnSpPr/>
          <p:nvPr/>
        </p:nvCxnSpPr>
        <p:spPr>
          <a:xfrm flipH="1" flipV="1">
            <a:off x="9109373" y="49583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3" name="Connecteur droit avec flèche 562"/>
          <p:cNvCxnSpPr/>
          <p:nvPr/>
        </p:nvCxnSpPr>
        <p:spPr>
          <a:xfrm flipH="1" flipV="1">
            <a:off x="9261773" y="468241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4" name="Connecteur droit avec flèche 563"/>
          <p:cNvCxnSpPr/>
          <p:nvPr/>
        </p:nvCxnSpPr>
        <p:spPr>
          <a:xfrm flipH="1" flipV="1">
            <a:off x="8469781" y="465535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5" name="Connecteur droit avec flèche 564"/>
          <p:cNvCxnSpPr/>
          <p:nvPr/>
        </p:nvCxnSpPr>
        <p:spPr>
          <a:xfrm flipH="1" flipV="1">
            <a:off x="8622181" y="477715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6" name="Connecteur droit avec flèche 565"/>
          <p:cNvCxnSpPr/>
          <p:nvPr/>
        </p:nvCxnSpPr>
        <p:spPr>
          <a:xfrm flipH="1" flipV="1">
            <a:off x="8774581" y="466947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7" name="Connecteur droit avec flèche 566"/>
          <p:cNvCxnSpPr/>
          <p:nvPr/>
        </p:nvCxnSpPr>
        <p:spPr>
          <a:xfrm flipH="1" flipV="1">
            <a:off x="8926981" y="4775975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droit avec flèche 567"/>
          <p:cNvCxnSpPr/>
          <p:nvPr/>
        </p:nvCxnSpPr>
        <p:spPr>
          <a:xfrm flipH="1" flipV="1">
            <a:off x="9079381" y="4652994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9" name="Connecteur droit avec flèche 568"/>
          <p:cNvCxnSpPr/>
          <p:nvPr/>
        </p:nvCxnSpPr>
        <p:spPr>
          <a:xfrm flipH="1" flipV="1">
            <a:off x="9231781" y="48359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Connecteur droit avec flèche 569"/>
          <p:cNvCxnSpPr/>
          <p:nvPr/>
        </p:nvCxnSpPr>
        <p:spPr>
          <a:xfrm flipH="1" flipV="1">
            <a:off x="9384180" y="498839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1" name="Connecteur droit avec flèche 570"/>
          <p:cNvCxnSpPr/>
          <p:nvPr/>
        </p:nvCxnSpPr>
        <p:spPr>
          <a:xfrm flipH="1" flipV="1">
            <a:off x="9536579" y="471241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2" name="Connecteur droit avec flèche 571"/>
          <p:cNvCxnSpPr/>
          <p:nvPr/>
        </p:nvCxnSpPr>
        <p:spPr>
          <a:xfrm flipH="1" flipV="1">
            <a:off x="8744589" y="468536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3" name="Connecteur droit avec flèche 572"/>
          <p:cNvCxnSpPr/>
          <p:nvPr/>
        </p:nvCxnSpPr>
        <p:spPr>
          <a:xfrm flipH="1" flipV="1">
            <a:off x="8896989" y="480716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4" name="Connecteur droit avec flèche 573"/>
          <p:cNvCxnSpPr/>
          <p:nvPr/>
        </p:nvCxnSpPr>
        <p:spPr>
          <a:xfrm flipH="1" flipV="1">
            <a:off x="9049389" y="4699481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5" name="Connecteur droit avec flèche 574"/>
          <p:cNvCxnSpPr/>
          <p:nvPr/>
        </p:nvCxnSpPr>
        <p:spPr>
          <a:xfrm flipH="1" flipV="1">
            <a:off x="9201789" y="4805983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6" name="Connecteur droit avec flèche 575"/>
          <p:cNvCxnSpPr/>
          <p:nvPr/>
        </p:nvCxnSpPr>
        <p:spPr>
          <a:xfrm flipH="1" flipV="1">
            <a:off x="9354189" y="4683002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7" name="Connecteur droit avec flèche 576"/>
          <p:cNvCxnSpPr/>
          <p:nvPr/>
        </p:nvCxnSpPr>
        <p:spPr>
          <a:xfrm flipH="1" flipV="1">
            <a:off x="9506589" y="48659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8" name="Connecteur droit avec flèche 577"/>
          <p:cNvCxnSpPr/>
          <p:nvPr/>
        </p:nvCxnSpPr>
        <p:spPr>
          <a:xfrm flipH="1" flipV="1">
            <a:off x="9658989" y="5018399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9" name="Connecteur droit avec flèche 578"/>
          <p:cNvCxnSpPr/>
          <p:nvPr/>
        </p:nvCxnSpPr>
        <p:spPr>
          <a:xfrm flipH="1" flipV="1">
            <a:off x="9811389" y="4742427"/>
            <a:ext cx="18143" cy="1669143"/>
          </a:xfrm>
          <a:prstGeom prst="straightConnector1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0" name="Connecteur droit avec flèche 579"/>
          <p:cNvCxnSpPr/>
          <p:nvPr/>
        </p:nvCxnSpPr>
        <p:spPr>
          <a:xfrm flipH="1" flipV="1">
            <a:off x="5162145" y="356783"/>
            <a:ext cx="733227" cy="166914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2" name="Connecteur droit avec flèche 581"/>
          <p:cNvCxnSpPr/>
          <p:nvPr/>
        </p:nvCxnSpPr>
        <p:spPr>
          <a:xfrm flipV="1">
            <a:off x="3678034" y="356785"/>
            <a:ext cx="733227" cy="166914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412419"/>
            <a:ext cx="85227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 Share knowledge </a:t>
            </a:r>
            <a:r>
              <a:rPr lang="fr-CH" sz="40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40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 Increase EPFL visibility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rgbClr val="FF0000"/>
                </a:solidFill>
                <a:latin typeface="Avenir 35 Light"/>
                <a:cs typeface="Avenir 35 Light"/>
              </a:rPr>
              <a:t> Better </a:t>
            </a:r>
            <a:r>
              <a:rPr lang="fr-CH" sz="4000" dirty="0" smtClean="0">
                <a:solidFill>
                  <a:srgbClr val="FF0000"/>
                </a:solidFill>
                <a:latin typeface="Avenir 35 Light"/>
                <a:cs typeface="Avenir 35 Light"/>
              </a:rPr>
              <a:t>pedagogy on campus</a:t>
            </a:r>
            <a:endParaRPr lang="fr-CH" sz="4000" dirty="0" smtClean="0">
              <a:solidFill>
                <a:schemeClr val="accent1">
                  <a:lumMod val="75000"/>
                </a:schemeClr>
              </a:solidFill>
              <a:latin typeface="Avenir 35 Light"/>
              <a:cs typeface="Avenir 35 Ligh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rgbClr val="008000"/>
                </a:solidFill>
                <a:latin typeface="Avenir 35 Light"/>
                <a:cs typeface="Avenir 35 Light"/>
              </a:rPr>
              <a:t> Support </a:t>
            </a:r>
            <a:r>
              <a:rPr lang="fr-CH" sz="4000" dirty="0" smtClean="0">
                <a:solidFill>
                  <a:srgbClr val="008000"/>
                </a:solidFill>
                <a:latin typeface="Avenir 35 Light"/>
                <a:cs typeface="Avenir 35 Light"/>
              </a:rPr>
              <a:t>French speaking Africa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 Boost </a:t>
            </a:r>
            <a:r>
              <a:rPr lang="fr-CH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 Generate </a:t>
            </a:r>
            <a:r>
              <a:rPr lang="fr-CH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revenues</a:t>
            </a:r>
            <a:endParaRPr lang="fr-CH" sz="4000" dirty="0">
              <a:solidFill>
                <a:schemeClr val="tx1">
                  <a:lumMod val="50000"/>
                  <a:lumOff val="50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dirty="0" smtClean="0">
                <a:latin typeface="Avenir 35 Light"/>
                <a:cs typeface="Avenir 35 Light"/>
              </a:rPr>
              <a:t>Why does </a:t>
            </a:r>
            <a:r>
              <a:rPr lang="fr-CH" smtClean="0">
                <a:latin typeface="Avenir 35 Light"/>
                <a:cs typeface="Avenir 35 Light"/>
              </a:rPr>
              <a:t>EPFL </a:t>
            </a:r>
            <a:r>
              <a:rPr lang="fr-CH" smtClean="0">
                <a:latin typeface="Avenir 35 Light"/>
                <a:cs typeface="Avenir 35 Light"/>
              </a:rPr>
              <a:t>produce MOOCs </a:t>
            </a:r>
            <a:r>
              <a:rPr lang="fr-CH" dirty="0" smtClean="0">
                <a:latin typeface="Avenir 35 Light"/>
                <a:cs typeface="Avenir 35 Light"/>
              </a:rPr>
              <a:t>?</a:t>
            </a:r>
            <a:endParaRPr lang="fr-CH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63587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5058951" y="1195250"/>
            <a:ext cx="386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Adobe Caslon Pro"/>
                <a:cs typeface="Adobe Caslon Pro"/>
              </a:rPr>
              <a:t>Please</a:t>
            </a:r>
            <a:r>
              <a:rPr lang="fr-FR" sz="2400" dirty="0" smtClean="0">
                <a:latin typeface="Adobe Caslon Pro"/>
                <a:cs typeface="Adobe Caslon Pro"/>
              </a:rPr>
              <a:t> </a:t>
            </a:r>
            <a:r>
              <a:rPr lang="fr-FR" sz="2400" dirty="0" err="1" smtClean="0">
                <a:latin typeface="Adobe Caslon Pro"/>
                <a:cs typeface="Adobe Caslon Pro"/>
              </a:rPr>
              <a:t>upload</a:t>
            </a:r>
            <a:r>
              <a:rPr lang="fr-FR" sz="2400" dirty="0" smtClean="0">
                <a:latin typeface="Adobe Caslon Pro"/>
                <a:cs typeface="Adobe Caslon Pro"/>
              </a:rPr>
              <a:t> 3 </a:t>
            </a:r>
            <a:r>
              <a:rPr lang="fr-FR" sz="2400" dirty="0" err="1" smtClean="0">
                <a:latin typeface="Adobe Caslon Pro"/>
                <a:cs typeface="Adobe Caslon Pro"/>
              </a:rPr>
              <a:t>pictures</a:t>
            </a:r>
            <a:r>
              <a:rPr lang="fr-FR" sz="2400" dirty="0" smtClean="0">
                <a:latin typeface="Adobe Caslon Pro"/>
                <a:cs typeface="Adobe Caslon Pro"/>
              </a:rPr>
              <a:t> of </a:t>
            </a:r>
            <a:r>
              <a:rPr lang="fr-FR" sz="2400" dirty="0" err="1" smtClean="0">
                <a:latin typeface="Adobe Caslon Pro"/>
                <a:cs typeface="Adobe Caslon Pro"/>
              </a:rPr>
              <a:t>soil</a:t>
            </a:r>
            <a:r>
              <a:rPr lang="fr-FR" sz="2400" dirty="0" smtClean="0">
                <a:latin typeface="Adobe Caslon Pro"/>
                <a:cs typeface="Adobe Caslon Pro"/>
              </a:rPr>
              <a:t> </a:t>
            </a:r>
            <a:r>
              <a:rPr lang="fr-FR" sz="2400" dirty="0" err="1" smtClean="0">
                <a:latin typeface="Adobe Caslon Pro"/>
                <a:cs typeface="Adobe Caslon Pro"/>
              </a:rPr>
              <a:t>erosion</a:t>
            </a:r>
            <a:endParaRPr lang="fr-FR" sz="2400" dirty="0">
              <a:latin typeface="Adobe Caslon Pro"/>
              <a:cs typeface="Adobe Caslon Pro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49" y="279430"/>
            <a:ext cx="3685153" cy="51592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61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ZoneTexte 121"/>
          <p:cNvSpPr txBox="1"/>
          <p:nvPr/>
        </p:nvSpPr>
        <p:spPr>
          <a:xfrm>
            <a:off x="3223213" y="661995"/>
            <a:ext cx="545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dobe Caslon Pro"/>
                <a:cs typeface="Adobe Caslon Pro"/>
              </a:rPr>
              <a:t>20’000 X  3 / 0.5 =  30’000 </a:t>
            </a:r>
            <a:r>
              <a:rPr lang="fr-FR" sz="2800" dirty="0" err="1" smtClean="0">
                <a:latin typeface="Adobe Caslon Pro"/>
                <a:cs typeface="Adobe Caslon Pro"/>
              </a:rPr>
              <a:t>pictures</a:t>
            </a:r>
            <a:endParaRPr lang="fr-FR" sz="2800" dirty="0">
              <a:latin typeface="Adobe Caslon Pro"/>
              <a:cs typeface="Adobe Caslon Pro"/>
            </a:endParaRP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1602"/>
            <a:ext cx="28194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0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84" y="101602"/>
            <a:ext cx="4000500" cy="6642100"/>
          </a:xfrm>
          <a:prstGeom prst="rect">
            <a:avLst/>
          </a:prstGeom>
        </p:spPr>
      </p:pic>
      <p:sp>
        <p:nvSpPr>
          <p:cNvPr id="122" name="ZoneTexte 121"/>
          <p:cNvSpPr txBox="1"/>
          <p:nvPr/>
        </p:nvSpPr>
        <p:spPr>
          <a:xfrm>
            <a:off x="3882263" y="2810809"/>
            <a:ext cx="545384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Is it geological erosion or accelerated erosion ?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3859495" y="4189465"/>
            <a:ext cx="545384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Is it geological erosion or accelerated erosion ?</a:t>
            </a:r>
          </a:p>
        </p:txBody>
      </p:sp>
      <p:sp>
        <p:nvSpPr>
          <p:cNvPr id="124" name="ZoneTexte 123"/>
          <p:cNvSpPr txBox="1"/>
          <p:nvPr/>
        </p:nvSpPr>
        <p:spPr>
          <a:xfrm>
            <a:off x="3836727" y="5568121"/>
            <a:ext cx="54538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Which one illustrates the best erosion?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3223213" y="661995"/>
            <a:ext cx="545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smtClean="0">
                <a:latin typeface="Adobe Caslon Pro"/>
                <a:cs typeface="Adobe Caslon Pro"/>
              </a:rPr>
              <a:t>30’000 pictures</a:t>
            </a:r>
            <a:endParaRPr lang="en" sz="280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19991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 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08972"/>
            <a:ext cx="8572500" cy="4826000"/>
          </a:xfrm>
          <a:prstGeom prst="rect">
            <a:avLst/>
          </a:prstGeom>
        </p:spPr>
      </p:pic>
      <p:sp>
        <p:nvSpPr>
          <p:cNvPr id="202" name="ZoneTexte 201"/>
          <p:cNvSpPr txBox="1"/>
          <p:nvPr/>
        </p:nvSpPr>
        <p:spPr>
          <a:xfrm>
            <a:off x="683369" y="1386003"/>
            <a:ext cx="18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10’000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03" name="ZoneTexte 202"/>
          <p:cNvSpPr txBox="1"/>
          <p:nvPr/>
        </p:nvSpPr>
        <p:spPr>
          <a:xfrm>
            <a:off x="6561375" y="885752"/>
            <a:ext cx="18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12’000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04" name="ZoneTexte 203"/>
          <p:cNvSpPr txBox="1"/>
          <p:nvPr/>
        </p:nvSpPr>
        <p:spPr>
          <a:xfrm>
            <a:off x="3746969" y="2778997"/>
            <a:ext cx="18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8’000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6891" y="6234972"/>
            <a:ext cx="286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Geological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erosion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82975" y="6200259"/>
            <a:ext cx="286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Accelerated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erosion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34366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87502"/>
            <a:ext cx="8572500" cy="5270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34297" y="1397528"/>
            <a:ext cx="18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500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13773" y="1236411"/>
            <a:ext cx="186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6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00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35331" y="556708"/>
            <a:ext cx="5362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Select top 5%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pictures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9404" y="2526719"/>
            <a:ext cx="286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Geological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erosion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dobe Caslon Pro"/>
              <a:cs typeface="Adobe Caslon Pro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65488" y="2492005"/>
            <a:ext cx="286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Adobe Caslon Pro"/>
                <a:cs typeface="Adobe Caslon Pro"/>
              </a:rPr>
              <a:t>Accelerated</a:t>
            </a:r>
            <a:r>
              <a:rPr lang="fr-FR" dirty="0" smtClean="0">
                <a:solidFill>
                  <a:schemeClr val="bg1"/>
                </a:solidFill>
                <a:latin typeface="Adobe Caslon Pro"/>
                <a:cs typeface="Adobe Caslon Pro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dobe Caslon Pro"/>
                <a:cs typeface="Adobe Caslon Pro"/>
              </a:rPr>
              <a:t>erosion</a:t>
            </a:r>
            <a:endParaRPr lang="fr-FR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45420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01" y="614226"/>
            <a:ext cx="5481227" cy="5403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3097" y="6316506"/>
            <a:ext cx="557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>
                <a:latin typeface="Avenir Book"/>
                <a:cs typeface="Avenir Book"/>
              </a:rPr>
              <a:t>Orchestration Graphs</a:t>
            </a:r>
            <a:endParaRPr lang="fr-CH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467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7474">
            <a:off x="1097972" y="262068"/>
            <a:ext cx="4123363" cy="618959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63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/>
          <p:cNvSpPr txBox="1"/>
          <p:nvPr/>
        </p:nvSpPr>
        <p:spPr>
          <a:xfrm>
            <a:off x="0" y="288163"/>
            <a:ext cx="8709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rgbClr val="FF0000"/>
                </a:solidFill>
                <a:latin typeface="Avenir Book"/>
                <a:cs typeface="Avenir Book"/>
              </a:rPr>
              <a:t>And….</a:t>
            </a:r>
          </a:p>
          <a:p>
            <a:pPr algn="ctr"/>
            <a:endParaRPr lang="fr-FR" sz="32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962548" y="1630239"/>
            <a:ext cx="8709878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Students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spent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4-5 h/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week</a:t>
            </a:r>
            <a:endParaRPr lang="fr-FR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No ECTS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credits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so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far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Series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3 MOOCS +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capstone</a:t>
            </a:r>
            <a:endParaRPr lang="fr-FR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Interest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for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corporate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training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Interest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from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vocational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education</a:t>
            </a:r>
            <a:endParaRPr lang="fr-FR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5196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"/>
          <p:cNvSpPr txBox="1"/>
          <p:nvPr/>
        </p:nvSpPr>
        <p:spPr>
          <a:xfrm>
            <a:off x="220298" y="1316767"/>
            <a:ext cx="8709878" cy="331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« MOOCs are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lower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quality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than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standards in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instructional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design,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hence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learning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scientists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hould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not </a:t>
            </a:r>
            <a:r>
              <a:rPr lang="fr-FR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work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on MOOCs »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80507" y="3874431"/>
            <a:ext cx="673853" cy="98480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4"/>
          <p:cNvSpPr txBox="1"/>
          <p:nvPr/>
        </p:nvSpPr>
        <p:spPr>
          <a:xfrm>
            <a:off x="1200033" y="108140"/>
            <a:ext cx="6938046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Why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is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instructional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psychology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absent ?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980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2066" y="1246452"/>
            <a:ext cx="870987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Better</a:t>
            </a:r>
            <a:r>
              <a:rPr lang="fr-FR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fr-FR" sz="6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be</a:t>
            </a:r>
            <a:r>
              <a:rPr lang="fr-FR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an </a:t>
            </a:r>
            <a:r>
              <a:rPr lang="fr-FR" sz="6000" dirty="0" err="1" smtClean="0">
                <a:latin typeface="Avenir Book"/>
                <a:cs typeface="Avenir Book"/>
              </a:rPr>
              <a:t>actor</a:t>
            </a:r>
            <a:r>
              <a:rPr lang="fr-FR" sz="6000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fr-FR" sz="6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than</a:t>
            </a:r>
            <a:r>
              <a:rPr lang="fr-FR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a </a:t>
            </a:r>
            <a:r>
              <a:rPr lang="fr-FR" sz="6000" dirty="0" err="1" smtClean="0">
                <a:latin typeface="Avenir Book"/>
                <a:cs typeface="Avenir Book"/>
              </a:rPr>
              <a:t>spectator</a:t>
            </a:r>
            <a:endParaRPr lang="fr-FR" sz="6000" dirty="0" smtClean="0">
              <a:latin typeface="Avenir Book"/>
              <a:cs typeface="Avenir Book"/>
            </a:endParaRPr>
          </a:p>
          <a:p>
            <a:pPr algn="ctr"/>
            <a:endParaRPr lang="fr-FR" sz="40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92780" y="6025191"/>
            <a:ext cx="520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62626"/>
                </a:solidFill>
                <a:latin typeface="Avenir Book"/>
                <a:cs typeface="Avenir Book"/>
              </a:rPr>
              <a:t>Pierre Dillenbourg, Center for Digital Education,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EPFL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0" y="4139552"/>
            <a:ext cx="87098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 err="1" smtClean="0">
                <a:solidFill>
                  <a:srgbClr val="FF0000"/>
                </a:solidFill>
                <a:latin typeface="Avenir Book"/>
                <a:cs typeface="Avenir Book"/>
              </a:rPr>
              <a:t>Beware</a:t>
            </a:r>
            <a:r>
              <a:rPr lang="fr-FR" sz="3200" i="1" dirty="0" smtClean="0">
                <a:solidFill>
                  <a:srgbClr val="FF0000"/>
                </a:solidFill>
                <a:latin typeface="Avenir Book"/>
                <a:cs typeface="Avenir Book"/>
              </a:rPr>
              <a:t> of the Kodak syndrome</a:t>
            </a:r>
          </a:p>
          <a:p>
            <a:pPr algn="ctr"/>
            <a:endParaRPr lang="fr-FR" i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9176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0023" y="5973379"/>
            <a:ext cx="1931559" cy="2977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EPFL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410023" y="5885798"/>
            <a:ext cx="1931559" cy="10510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5" name="Rectangle 4"/>
          <p:cNvSpPr/>
          <p:nvPr/>
        </p:nvSpPr>
        <p:spPr>
          <a:xfrm>
            <a:off x="410023" y="359110"/>
            <a:ext cx="1931559" cy="556172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3200" dirty="0" smtClean="0"/>
              <a:t>World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2506718" y="5570489"/>
            <a:ext cx="1931559" cy="70944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EPFL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506718" y="5465383"/>
            <a:ext cx="1931559" cy="10510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8" name="Rectangle 7"/>
          <p:cNvSpPr/>
          <p:nvPr/>
        </p:nvSpPr>
        <p:spPr>
          <a:xfrm>
            <a:off x="2506718" y="4983658"/>
            <a:ext cx="1931559" cy="47296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2800" dirty="0" smtClean="0"/>
              <a:t>World</a:t>
            </a:r>
            <a:endParaRPr lang="fr-FR" sz="2800" dirty="0"/>
          </a:p>
        </p:txBody>
      </p:sp>
      <p:sp>
        <p:nvSpPr>
          <p:cNvPr id="10" name="Rectangle 9"/>
          <p:cNvSpPr/>
          <p:nvPr/>
        </p:nvSpPr>
        <p:spPr>
          <a:xfrm>
            <a:off x="4656832" y="6166069"/>
            <a:ext cx="1931559" cy="1138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EPFL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4656832" y="5798208"/>
            <a:ext cx="1931559" cy="3678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 smtClean="0"/>
              <a:t>Africa</a:t>
            </a:r>
            <a:endParaRPr lang="fr-FR" sz="3200" dirty="0"/>
          </a:p>
        </p:txBody>
      </p:sp>
      <p:sp>
        <p:nvSpPr>
          <p:cNvPr id="12" name="Rectangle 11"/>
          <p:cNvSpPr/>
          <p:nvPr/>
        </p:nvSpPr>
        <p:spPr>
          <a:xfrm>
            <a:off x="4656832" y="5570489"/>
            <a:ext cx="1931559" cy="227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dirty="0" smtClean="0"/>
              <a:t>World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10023" y="6292011"/>
            <a:ext cx="193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254061"/>
                </a:solidFill>
              </a:rPr>
              <a:t>USP</a:t>
            </a:r>
            <a:endParaRPr lang="fr-FR" sz="4000" dirty="0">
              <a:solidFill>
                <a:srgbClr val="25406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34747" y="6295520"/>
            <a:ext cx="193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254061"/>
                </a:solidFill>
              </a:rPr>
              <a:t>BA</a:t>
            </a:r>
            <a:endParaRPr lang="fr-FR" sz="4000" dirty="0">
              <a:solidFill>
                <a:srgbClr val="25406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56832" y="6263254"/>
            <a:ext cx="193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rgbClr val="254061"/>
                </a:solidFill>
              </a:rPr>
              <a:t>Africa</a:t>
            </a:r>
            <a:endParaRPr lang="fr-FR" sz="4000" dirty="0">
              <a:solidFill>
                <a:srgbClr val="25406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7281" y="0"/>
            <a:ext cx="8229600" cy="1143000"/>
          </a:xfrm>
        </p:spPr>
        <p:txBody>
          <a:bodyPr/>
          <a:lstStyle/>
          <a:p>
            <a:r>
              <a:rPr lang="fr-CH" dirty="0" smtClean="0"/>
              <a:t>WHY ?</a:t>
            </a:r>
            <a:endParaRPr lang="fr-CH" dirty="0"/>
          </a:p>
        </p:txBody>
      </p:sp>
      <p:sp>
        <p:nvSpPr>
          <p:cNvPr id="17" name="TextBox 16"/>
          <p:cNvSpPr txBox="1"/>
          <p:nvPr/>
        </p:nvSpPr>
        <p:spPr>
          <a:xfrm>
            <a:off x="2925702" y="1159576"/>
            <a:ext cx="827482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Knowledge </a:t>
            </a:r>
            <a:r>
              <a:rPr lang="fr-CH" sz="28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28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rgbClr val="FF0000"/>
                </a:solidFill>
                <a:latin typeface="Avenir 35 Light"/>
                <a:cs typeface="Avenir 35 Light"/>
              </a:rPr>
              <a:t>Better pedagogy on campus</a:t>
            </a:r>
            <a:endParaRPr lang="fr-CH" sz="2800" dirty="0" smtClean="0">
              <a:solidFill>
                <a:schemeClr val="accent1">
                  <a:lumMod val="75000"/>
                </a:schemeClr>
              </a:solidFill>
              <a:latin typeface="Avenir 35 Light"/>
              <a:cs typeface="Avenir 35 Ligh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rgbClr val="008000"/>
                </a:solidFill>
                <a:latin typeface="Avenir 35 Light"/>
                <a:cs typeface="Avenir 35 Light"/>
              </a:rPr>
              <a:t>French speaking Africa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2800" dirty="0">
              <a:solidFill>
                <a:schemeClr val="tx1">
                  <a:lumMod val="50000"/>
                  <a:lumOff val="50000"/>
                </a:schemeClr>
              </a:solidFill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40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9574" cy="5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2919">
            <a:off x="1239418" y="1659790"/>
            <a:ext cx="6856008" cy="4589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69413" y="201046"/>
            <a:ext cx="8608522" cy="1143000"/>
          </a:xfrm>
        </p:spPr>
        <p:txBody>
          <a:bodyPr>
            <a:noAutofit/>
          </a:bodyPr>
          <a:lstStyle/>
          <a:p>
            <a:r>
              <a:rPr lang="fr-FR" dirty="0" smtClean="0">
                <a:latin typeface="Avenir 35 Light"/>
                <a:cs typeface="Avenir 35 Light"/>
              </a:rPr>
              <a:t>Will </a:t>
            </a:r>
            <a:r>
              <a:rPr lang="fr-FR" dirty="0" err="1" smtClean="0">
                <a:latin typeface="Avenir 35 Light"/>
                <a:cs typeface="Avenir 35 Light"/>
              </a:rPr>
              <a:t>small</a:t>
            </a:r>
            <a:r>
              <a:rPr lang="fr-FR" dirty="0" smtClean="0">
                <a:latin typeface="Avenir 35 Light"/>
                <a:cs typeface="Avenir 35 Light"/>
              </a:rPr>
              <a:t> </a:t>
            </a:r>
            <a:r>
              <a:rPr lang="fr-FR" dirty="0" err="1" smtClean="0">
                <a:latin typeface="Avenir 35 Light"/>
                <a:cs typeface="Avenir 35 Light"/>
              </a:rPr>
              <a:t>universities</a:t>
            </a:r>
            <a:r>
              <a:rPr lang="fr-FR" dirty="0" smtClean="0">
                <a:latin typeface="Avenir 35 Light"/>
                <a:cs typeface="Avenir 35 Light"/>
              </a:rPr>
              <a:t> </a:t>
            </a:r>
            <a:r>
              <a:rPr lang="fr-FR" dirty="0" err="1" smtClean="0">
                <a:latin typeface="Avenir 35 Light"/>
                <a:cs typeface="Avenir 35 Light"/>
              </a:rPr>
              <a:t>disappear</a:t>
            </a:r>
            <a:r>
              <a:rPr lang="fr-FR" dirty="0" smtClean="0">
                <a:latin typeface="Avenir 35 Light"/>
                <a:cs typeface="Avenir 35 Light"/>
              </a:rPr>
              <a:t> ?</a:t>
            </a:r>
            <a:endParaRPr lang="fr-FR" dirty="0">
              <a:latin typeface="Avenir 35 Light"/>
              <a:cs typeface="Avenir 35 Ligh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69287" y="6391513"/>
            <a:ext cx="294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HUMO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93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90" y="1382174"/>
            <a:ext cx="82748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Knowledge </a:t>
            </a:r>
            <a:r>
              <a:rPr lang="fr-CH" sz="3200" dirty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outside </a:t>
            </a: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campus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accent1">
                    <a:lumMod val="75000"/>
                  </a:schemeClr>
                </a:solidFill>
                <a:latin typeface="Avenir 35 Light"/>
                <a:cs typeface="Avenir 35 Light"/>
              </a:rPr>
              <a:t>EPFL visibility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Better pedagogy on campus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French speaking Africa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Continous training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fr-CH" sz="3200" dirty="0" smtClean="0">
                <a:solidFill>
                  <a:schemeClr val="bg1">
                    <a:lumMod val="75000"/>
                  </a:schemeClr>
                </a:solidFill>
                <a:latin typeface="Avenir 35 Light"/>
                <a:cs typeface="Avenir 35 Light"/>
              </a:rPr>
              <a:t>Generating revenues</a:t>
            </a:r>
            <a:endParaRPr lang="fr-CH" sz="3200" dirty="0">
              <a:solidFill>
                <a:schemeClr val="bg1">
                  <a:lumMod val="75000"/>
                </a:schemeClr>
              </a:solidFill>
              <a:latin typeface="Avenir 35 Light"/>
              <a:cs typeface="Avenir 35 Light"/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23722" y="128277"/>
            <a:ext cx="8229600" cy="1143000"/>
          </a:xfrm>
        </p:spPr>
        <p:txBody>
          <a:bodyPr/>
          <a:lstStyle/>
          <a:p>
            <a:r>
              <a:rPr lang="fr-CH" dirty="0" smtClean="0">
                <a:latin typeface="Avenir 35 Light"/>
                <a:cs typeface="Avenir 35 Light"/>
              </a:rPr>
              <a:t>Why does EPFL do MOOCs ?</a:t>
            </a:r>
            <a:endParaRPr lang="fr-CH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587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9000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49" r="-22049"/>
          <a:stretch>
            <a:fillRect/>
          </a:stretch>
        </p:blipFill>
        <p:spPr bwMode="auto">
          <a:xfrm>
            <a:off x="-1742349" y="243336"/>
            <a:ext cx="12698985" cy="63952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6405" y="240350"/>
            <a:ext cx="389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7200" dirty="0">
                <a:latin typeface="Avenir Book"/>
                <a:cs typeface="Avenir Book"/>
              </a:rPr>
              <a:t>938,509</a:t>
            </a:r>
          </a:p>
        </p:txBody>
      </p:sp>
    </p:spTree>
    <p:extLst>
      <p:ext uri="{BB962C8B-B14F-4D97-AF65-F5344CB8AC3E}">
        <p14:creationId xmlns:p14="http://schemas.microsoft.com/office/powerpoint/2010/main" val="118424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7" y="0"/>
            <a:ext cx="9369543" cy="4510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459" y="5584897"/>
            <a:ext cx="809521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H" sz="2000" dirty="0" smtClean="0">
                <a:latin typeface="Avenir 35 Light"/>
                <a:cs typeface="Avenir 35 Light"/>
              </a:rPr>
              <a:t>MOOCs are </a:t>
            </a:r>
            <a:r>
              <a:rPr lang="fr-CH" sz="2000" b="1" dirty="0" smtClean="0">
                <a:solidFill>
                  <a:srgbClr val="FF0000"/>
                </a:solidFill>
                <a:latin typeface="Avenir 35 Light"/>
                <a:cs typeface="Avenir 35 Light"/>
              </a:rPr>
              <a:t>not  </a:t>
            </a:r>
            <a:r>
              <a:rPr lang="fr-CH" sz="2000" dirty="0" smtClean="0">
                <a:latin typeface="Avenir 35 Light"/>
                <a:cs typeface="Avenir 35 Light"/>
              </a:rPr>
              <a:t>the « McDonald</a:t>
            </a:r>
            <a:r>
              <a:rPr lang="fr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35 Light"/>
                <a:cs typeface="Avenir 35 Light"/>
              </a:rPr>
              <a:t>isation</a:t>
            </a:r>
            <a:r>
              <a:rPr lang="fr-CH" sz="2000" dirty="0" smtClean="0">
                <a:latin typeface="Avenir 35 Light"/>
                <a:cs typeface="Avenir 35 Light"/>
              </a:rPr>
              <a:t> » of European universities</a:t>
            </a:r>
            <a:endParaRPr lang="fr-CH" sz="2000" dirty="0">
              <a:latin typeface="Avenir 35 Light"/>
              <a:cs typeface="Avenir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84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415016"/>
            <a:ext cx="9229280" cy="455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3" y="5304834"/>
            <a:ext cx="8737962" cy="14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529</Words>
  <Application>Microsoft Macintosh PowerPoint</Application>
  <PresentationFormat>On-screen Show (4:3)</PresentationFormat>
  <Paragraphs>152</Paragraphs>
  <Slides>51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Thème Office</vt:lpstr>
      <vt:lpstr>PowerPoint Presentation</vt:lpstr>
      <vt:lpstr>PowerPoint Presentation</vt:lpstr>
      <vt:lpstr>PowerPoint Presentation</vt:lpstr>
      <vt:lpstr>Why does EPFL produce MOOCs ?</vt:lpstr>
      <vt:lpstr>WHY ?</vt:lpstr>
      <vt:lpstr>Why does EPFL do MOOCs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EPFL do MOOCs ?</vt:lpstr>
      <vt:lpstr>Why does EPFL do MOOCs ?</vt:lpstr>
      <vt:lpstr>PowerPoint Presentation</vt:lpstr>
      <vt:lpstr>Pierre  can you prove that MOOCs are courses in lectures rooms ?</vt:lpstr>
      <vt:lpstr>Good MOOCs  are (in general) better than  bad MOOCS</vt:lpstr>
      <vt:lpstr>What is a  « Good MOOC » ? </vt:lpstr>
      <vt:lpstr> A MOOC  with rich activities</vt:lpstr>
      <vt:lpstr>PowerPoint Presentation</vt:lpstr>
      <vt:lpstr>PowerPoint Presentation</vt:lpstr>
      <vt:lpstr>PowerPoint Presentation</vt:lpstr>
      <vt:lpstr> MOOCs are very social</vt:lpstr>
      <vt:lpstr>Why does EPFL do MOOCs ?</vt:lpstr>
      <vt:lpstr>Teachers spend more time  preparing their course</vt:lpstr>
      <vt:lpstr>Is it better to have a paper in nature  or  a MOOC with 50’000 participants ?</vt:lpstr>
      <vt:lpstr>Why does EPFL do MOOCs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small universities disappear ?</vt:lpstr>
    </vt:vector>
  </TitlesOfParts>
  <Company>CRAFT - EPFL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Dillenbourg</dc:creator>
  <cp:lastModifiedBy>Pierre Dillenbourg</cp:lastModifiedBy>
  <cp:revision>57</cp:revision>
  <dcterms:created xsi:type="dcterms:W3CDTF">2014-11-06T06:38:08Z</dcterms:created>
  <dcterms:modified xsi:type="dcterms:W3CDTF">2015-05-22T08:29:32Z</dcterms:modified>
</cp:coreProperties>
</file>