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12" r:id="rId1"/>
  </p:sldMasterIdLst>
  <p:notesMasterIdLst>
    <p:notesMasterId r:id="rId13"/>
  </p:notesMasterIdLst>
  <p:handoutMasterIdLst>
    <p:handoutMasterId r:id="rId14"/>
  </p:handoutMasterIdLst>
  <p:sldIdLst>
    <p:sldId id="261" r:id="rId2"/>
    <p:sldId id="301" r:id="rId3"/>
    <p:sldId id="314" r:id="rId4"/>
    <p:sldId id="333" r:id="rId5"/>
    <p:sldId id="258" r:id="rId6"/>
    <p:sldId id="332" r:id="rId7"/>
    <p:sldId id="326" r:id="rId8"/>
    <p:sldId id="329" r:id="rId9"/>
    <p:sldId id="330" r:id="rId10"/>
    <p:sldId id="331" r:id="rId11"/>
    <p:sldId id="298" r:id="rId12"/>
  </p:sldIdLst>
  <p:sldSz cx="9144000" cy="6858000" type="screen4x3"/>
  <p:notesSz cx="7099300" cy="10234613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bert Vogt" initials="RV" lastIdx="1" clrIdx="0"/>
  <p:cmAuthor id="1" name="Esther Dorado Ladera" initials="EDL" lastIdx="1" clrIdx="1">
    <p:extLst>
      <p:ext uri="{19B8F6BF-5375-455C-9EA6-DF929625EA0E}">
        <p15:presenceInfo xmlns:p15="http://schemas.microsoft.com/office/powerpoint/2012/main" userId="S::DoradoLaderaE@cardiff.ac.uk::14dafd24-da1a-4945-8a49-11ca3e33ab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C9ED"/>
    <a:srgbClr val="005492"/>
    <a:srgbClr val="333969"/>
    <a:srgbClr val="686C90"/>
    <a:srgbClr val="224286"/>
    <a:srgbClr val="214288"/>
    <a:srgbClr val="01498A"/>
    <a:srgbClr val="4762A0"/>
    <a:srgbClr val="92D05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3" autoAdjust="0"/>
    <p:restoredTop sz="96357" autoAdjust="0"/>
  </p:normalViewPr>
  <p:slideViewPr>
    <p:cSldViewPr snapToGrid="0">
      <p:cViewPr varScale="1">
        <p:scale>
          <a:sx n="114" d="100"/>
          <a:sy n="114" d="100"/>
        </p:scale>
        <p:origin x="1602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223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F87CACD0-2F1B-4E2F-9664-22D69713FD1D}" type="datetimeFigureOut">
              <a:rPr lang="en-GB" smtClean="0"/>
              <a:pPr/>
              <a:t>17/01/2020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r>
              <a:rPr lang="en-GB"/>
              <a:t>fgdgfdgfd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827E606-968B-422A-A97E-363F161493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32981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794A23B-0353-48FD-8F17-0874FA397501}" type="datetimeFigureOut">
              <a:rPr lang="en-GB" smtClean="0"/>
              <a:pPr/>
              <a:t>17/01/2020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r>
              <a:rPr lang="en-GB"/>
              <a:t>fgdgfdgfd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A11E40B-2013-4184-89C7-E31D3E76CE6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4061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5927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6119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8990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676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4813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6869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7317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71842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6653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1330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971600" y="1412776"/>
            <a:ext cx="7489825" cy="4105275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2000">
                <a:solidFill>
                  <a:schemeClr val="accent1"/>
                </a:solidFill>
              </a:defRPr>
            </a:lvl3pPr>
            <a:lvl4pPr>
              <a:defRPr sz="2000">
                <a:solidFill>
                  <a:schemeClr val="accent1"/>
                </a:solidFill>
              </a:defRPr>
            </a:lvl4pPr>
            <a:lvl5pP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/>
              <a:t>Clic </a:t>
            </a:r>
            <a:r>
              <a:rPr lang="fr-FR" err="1"/>
              <a:t>here</a:t>
            </a:r>
            <a:r>
              <a:rPr lang="fr-FR"/>
              <a:t> to </a:t>
            </a:r>
            <a:r>
              <a:rPr lang="fr-FR" err="1"/>
              <a:t>add</a:t>
            </a:r>
            <a:r>
              <a:rPr lang="fr-FR"/>
              <a:t> </a:t>
            </a:r>
            <a:r>
              <a:rPr lang="fr-FR" err="1"/>
              <a:t>text</a:t>
            </a:r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048" t="9715" r="41079" b="18624"/>
          <a:stretch/>
        </p:blipFill>
        <p:spPr>
          <a:xfrm>
            <a:off x="285750" y="5764579"/>
            <a:ext cx="857250" cy="92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01296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e de t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071232"/>
            <a:ext cx="1728192" cy="59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85069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1"/>
          </p:nvPr>
        </p:nvSpPr>
        <p:spPr>
          <a:xfrm>
            <a:off x="683568" y="692696"/>
            <a:ext cx="7848872" cy="4896544"/>
          </a:xfrm>
          <a:prstGeom prst="rect">
            <a:avLst/>
          </a:prstGeom>
          <a:ln>
            <a:solidFill>
              <a:srgbClr val="4762A0"/>
            </a:solidFill>
          </a:ln>
        </p:spPr>
        <p:txBody>
          <a:bodyPr/>
          <a:lstStyle>
            <a:lvl1pPr marL="0" indent="0">
              <a:buFontTx/>
              <a:buNone/>
              <a:defRPr>
                <a:solidFill>
                  <a:srgbClr val="4762A0"/>
                </a:solidFill>
              </a:defRPr>
            </a:lvl1pPr>
            <a:lvl2pPr marL="457200" indent="0">
              <a:buFontTx/>
              <a:buNone/>
              <a:defRPr>
                <a:solidFill>
                  <a:srgbClr val="4762A0"/>
                </a:solidFill>
              </a:defRPr>
            </a:lvl2pPr>
            <a:lvl3pPr marL="914400" indent="0">
              <a:buFontTx/>
              <a:buNone/>
              <a:defRPr>
                <a:solidFill>
                  <a:srgbClr val="4762A0"/>
                </a:solidFill>
              </a:defRPr>
            </a:lvl3pPr>
            <a:lvl4pPr marL="1371600" indent="0">
              <a:buFontTx/>
              <a:buNone/>
              <a:defRPr>
                <a:solidFill>
                  <a:srgbClr val="4762A0"/>
                </a:solidFill>
              </a:defRPr>
            </a:lvl4pPr>
            <a:lvl5pPr marL="1828800" indent="0">
              <a:buFontTx/>
              <a:buNone/>
              <a:defRPr>
                <a:solidFill>
                  <a:srgbClr val="4762A0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0"/>
            <a:endParaRPr lang="fr-FR"/>
          </a:p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570610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filigranne">
    <p:bg>
      <p:bgPr>
        <a:blipFill dpi="0" rotWithShape="1">
          <a:blip r:embed="rId2" cstate="screen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971600" y="1412776"/>
            <a:ext cx="7489825" cy="4105275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2000">
                <a:solidFill>
                  <a:schemeClr val="accent1"/>
                </a:solidFill>
              </a:defRPr>
            </a:lvl3pPr>
            <a:lvl4pPr>
              <a:defRPr sz="2000">
                <a:solidFill>
                  <a:schemeClr val="accent1"/>
                </a:solidFill>
              </a:defRPr>
            </a:lvl4pPr>
            <a:lvl5pP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/>
              <a:t>Clic </a:t>
            </a:r>
            <a:r>
              <a:rPr lang="fr-FR" err="1"/>
              <a:t>here</a:t>
            </a:r>
            <a:r>
              <a:rPr lang="fr-FR"/>
              <a:t> to </a:t>
            </a:r>
            <a:r>
              <a:rPr lang="fr-FR" err="1"/>
              <a:t>add</a:t>
            </a:r>
            <a:r>
              <a:rPr lang="fr-FR"/>
              <a:t> </a:t>
            </a:r>
            <a:r>
              <a:rPr lang="fr-FR" err="1"/>
              <a:t>text</a:t>
            </a:r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DE9AA3D-7776-46C6-BE6A-1CEA4A71F1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048" t="9715" r="41079" b="18624"/>
          <a:stretch/>
        </p:blipFill>
        <p:spPr>
          <a:xfrm>
            <a:off x="285750" y="5764579"/>
            <a:ext cx="857250" cy="92954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971601" y="1412776"/>
            <a:ext cx="4320479" cy="4105275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2000">
                <a:solidFill>
                  <a:schemeClr val="accent1"/>
                </a:solidFill>
              </a:defRPr>
            </a:lvl3pPr>
            <a:lvl4pPr>
              <a:defRPr sz="2000">
                <a:solidFill>
                  <a:schemeClr val="accent1"/>
                </a:solidFill>
              </a:defRPr>
            </a:lvl4pPr>
            <a:lvl5pP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/>
              <a:t>Clic </a:t>
            </a:r>
            <a:r>
              <a:rPr lang="fr-FR" err="1"/>
              <a:t>here</a:t>
            </a:r>
            <a:r>
              <a:rPr lang="fr-FR"/>
              <a:t> to </a:t>
            </a:r>
            <a:r>
              <a:rPr lang="fr-FR" err="1"/>
              <a:t>add</a:t>
            </a:r>
            <a:r>
              <a:rPr lang="fr-FR"/>
              <a:t> </a:t>
            </a:r>
            <a:r>
              <a:rPr lang="fr-FR" err="1"/>
              <a:t>text</a:t>
            </a:r>
            <a:endParaRPr lang="fr-FR"/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1"/>
          </p:nvPr>
        </p:nvSpPr>
        <p:spPr>
          <a:xfrm>
            <a:off x="5724525" y="1484313"/>
            <a:ext cx="2519883" cy="403225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1475656" y="498376"/>
            <a:ext cx="5761012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pic>
        <p:nvPicPr>
          <p:cNvPr id="6" name="Image 7">
            <a:extLst>
              <a:ext uri="{FF2B5EF4-FFF2-40B4-BE49-F238E27FC236}">
                <a16:creationId xmlns:a16="http://schemas.microsoft.com/office/drawing/2014/main" id="{CD00A602-14E8-4BBC-B222-18C67C8C6C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048" t="9715" r="41079" b="18624"/>
          <a:stretch/>
        </p:blipFill>
        <p:spPr>
          <a:xfrm>
            <a:off x="285750" y="5764579"/>
            <a:ext cx="857250" cy="92954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6812281"/>
            <a:ext cx="9144000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13" r:id="rId3"/>
    <p:sldLayoutId id="2147483716" r:id="rId4"/>
    <p:sldLayoutId id="2147483715" r:id="rId5"/>
    <p:sldLayoutId id="2147483714" r:id="rId6"/>
  </p:sldLayoutIdLst>
  <p:transition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1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11" Type="http://schemas.openxmlformats.org/officeDocument/2006/relationships/hyperlink" Target="http://www.sapea.info/topics/making-sense-of-science" TargetMode="External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hyperlink" Target="http://www.sapea.info/topics/making-sense-of-science" TargetMode="Externa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0056" y="4863346"/>
            <a:ext cx="3563888" cy="1233462"/>
          </a:xfrm>
          <a:prstGeom prst="rect">
            <a:avLst/>
          </a:prstGeom>
        </p:spPr>
      </p:pic>
      <p:sp>
        <p:nvSpPr>
          <p:cNvPr id="8" name="object 5">
            <a:extLst>
              <a:ext uri="{FF2B5EF4-FFF2-40B4-BE49-F238E27FC236}">
                <a16:creationId xmlns:a16="http://schemas.microsoft.com/office/drawing/2014/main" id="{81422643-7A0D-43E0-8DB5-0F585A3A90CB}"/>
              </a:ext>
            </a:extLst>
          </p:cNvPr>
          <p:cNvSpPr/>
          <p:nvPr/>
        </p:nvSpPr>
        <p:spPr>
          <a:xfrm>
            <a:off x="172491" y="6195071"/>
            <a:ext cx="827663" cy="524094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7EA219-0BF6-4190-BBBB-A0AA8D905244}"/>
              </a:ext>
            </a:extLst>
          </p:cNvPr>
          <p:cNvSpPr txBox="1"/>
          <p:nvPr/>
        </p:nvSpPr>
        <p:spPr>
          <a:xfrm>
            <a:off x="1094047" y="6195071"/>
            <a:ext cx="7877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spc="-5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This project has received funding from the European Union’s Horizon 2020 research and innovation programme under grant agreement No 737432.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6A28E5-FA70-468A-8AC9-B51A98904F06}"/>
              </a:ext>
            </a:extLst>
          </p:cNvPr>
          <p:cNvSpPr txBox="1"/>
          <p:nvPr/>
        </p:nvSpPr>
        <p:spPr>
          <a:xfrm>
            <a:off x="172491" y="3603939"/>
            <a:ext cx="8799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333969"/>
                </a:solidFill>
              </a:rPr>
              <a:t>Science for policy: the European perspective</a:t>
            </a:r>
          </a:p>
        </p:txBody>
      </p:sp>
    </p:spTree>
    <p:extLst>
      <p:ext uri="{BB962C8B-B14F-4D97-AF65-F5344CB8AC3E}">
        <p14:creationId xmlns:p14="http://schemas.microsoft.com/office/powerpoint/2010/main" val="1156893943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7">
            <a:extLst>
              <a:ext uri="{FF2B5EF4-FFF2-40B4-BE49-F238E27FC236}">
                <a16:creationId xmlns:a16="http://schemas.microsoft.com/office/drawing/2014/main" id="{8709B627-2926-4C10-820D-CC8AE5E60C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048" t="9715" r="41079" b="18624"/>
          <a:stretch/>
        </p:blipFill>
        <p:spPr>
          <a:xfrm>
            <a:off x="365598" y="108864"/>
            <a:ext cx="667083" cy="72334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8A0C475-DC89-4772-B5D7-6FFE30772690}"/>
              </a:ext>
            </a:extLst>
          </p:cNvPr>
          <p:cNvSpPr txBox="1"/>
          <p:nvPr/>
        </p:nvSpPr>
        <p:spPr>
          <a:xfrm>
            <a:off x="1073983" y="308984"/>
            <a:ext cx="8070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5492"/>
                </a:solidFill>
              </a:rPr>
              <a:t>SAPEA outreach to the general public </a:t>
            </a:r>
          </a:p>
          <a:p>
            <a:r>
              <a:rPr lang="en-GB" sz="2000" i="1" dirty="0">
                <a:solidFill>
                  <a:srgbClr val="005492"/>
                </a:solidFill>
              </a:rPr>
              <a:t>Food from the Oceans</a:t>
            </a:r>
            <a:r>
              <a:rPr lang="en-GB" sz="2000" dirty="0">
                <a:solidFill>
                  <a:srgbClr val="005492"/>
                </a:solidFill>
              </a:rPr>
              <a:t> example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EF8623-617E-415C-A49D-DD53DB261507}"/>
              </a:ext>
            </a:extLst>
          </p:cNvPr>
          <p:cNvSpPr txBox="1"/>
          <p:nvPr/>
        </p:nvSpPr>
        <p:spPr>
          <a:xfrm>
            <a:off x="365599" y="1199626"/>
            <a:ext cx="864417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b="1" dirty="0"/>
              <a:t>Cardiff Science Festival 2019</a:t>
            </a:r>
          </a:p>
          <a:p>
            <a:pPr>
              <a:spcAft>
                <a:spcPts val="600"/>
              </a:spcAft>
            </a:pPr>
            <a:r>
              <a:rPr lang="en-GB" dirty="0"/>
              <a:t>The Academia Europaea Cardiff Hub organise the activity “Eat SMART. Eat Food from the Oceans!”, with large-scale infographics, a survey and a colouring activity </a:t>
            </a:r>
          </a:p>
        </p:txBody>
      </p:sp>
      <p:pic>
        <p:nvPicPr>
          <p:cNvPr id="7" name="Picture 6" descr="A picture containing indoor, dog, laying, lying&#10;&#10;Description automatically generated">
            <a:extLst>
              <a:ext uri="{FF2B5EF4-FFF2-40B4-BE49-F238E27FC236}">
                <a16:creationId xmlns:a16="http://schemas.microsoft.com/office/drawing/2014/main" id="{DFEEED52-FAE4-4CAE-9414-A3613CFD79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5"/>
          <a:stretch/>
        </p:blipFill>
        <p:spPr>
          <a:xfrm>
            <a:off x="247538" y="2290323"/>
            <a:ext cx="5498572" cy="4258693"/>
          </a:xfrm>
          <a:prstGeom prst="rect">
            <a:avLst/>
          </a:prstGeom>
        </p:spPr>
      </p:pic>
      <p:pic>
        <p:nvPicPr>
          <p:cNvPr id="9" name="Picture 8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376B7FF5-5C05-4A21-ADA6-FC8787DD8C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260" y="2290323"/>
            <a:ext cx="2947202" cy="425236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4721192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87774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7">
            <a:extLst>
              <a:ext uri="{FF2B5EF4-FFF2-40B4-BE49-F238E27FC236}">
                <a16:creationId xmlns:a16="http://schemas.microsoft.com/office/drawing/2014/main" id="{78D1AF26-BB04-4E65-9DF9-1A22752A33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048" t="9715" r="41079" b="18624"/>
          <a:stretch/>
        </p:blipFill>
        <p:spPr>
          <a:xfrm>
            <a:off x="365598" y="108864"/>
            <a:ext cx="667083" cy="72334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EF9FBC2-4D0D-45F2-B61B-4C841B3BC146}"/>
              </a:ext>
            </a:extLst>
          </p:cNvPr>
          <p:cNvSpPr txBox="1"/>
          <p:nvPr/>
        </p:nvSpPr>
        <p:spPr>
          <a:xfrm>
            <a:off x="1073983" y="308984"/>
            <a:ext cx="8788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5492"/>
                </a:solidFill>
              </a:rPr>
              <a:t>European Commission’s Scientific Advice Mechanism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C7D28F3-333D-4401-B7E8-A71C07D01E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98" y="3725029"/>
            <a:ext cx="8327149" cy="1863337"/>
          </a:xfrm>
          <a:prstGeom prst="rect">
            <a:avLst/>
          </a:prstGeom>
        </p:spPr>
      </p:pic>
      <p:sp>
        <p:nvSpPr>
          <p:cNvPr id="21" name="ZoneTexte 2">
            <a:extLst>
              <a:ext uri="{FF2B5EF4-FFF2-40B4-BE49-F238E27FC236}">
                <a16:creationId xmlns:a16="http://schemas.microsoft.com/office/drawing/2014/main" id="{ADA29AC5-D1E5-4EB9-AC2F-52F78D489145}"/>
              </a:ext>
            </a:extLst>
          </p:cNvPr>
          <p:cNvSpPr txBox="1"/>
          <p:nvPr/>
        </p:nvSpPr>
        <p:spPr>
          <a:xfrm>
            <a:off x="456998" y="5604829"/>
            <a:ext cx="2345978" cy="578882"/>
          </a:xfrm>
          <a:prstGeom prst="roundRect">
            <a:avLst/>
          </a:prstGeom>
          <a:solidFill>
            <a:srgbClr val="E6F2E9"/>
          </a:solidFill>
          <a:ln>
            <a:solidFill>
              <a:srgbClr val="BADCC4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sz="1400" b="1" dirty="0"/>
              <a:t>SAPEA</a:t>
            </a:r>
            <a:r>
              <a:rPr lang="en-GB" sz="1400" dirty="0"/>
              <a:t> provides evidence review and analysis</a:t>
            </a:r>
            <a:endParaRPr lang="en-GB" sz="1400" b="1" dirty="0"/>
          </a:p>
        </p:txBody>
      </p:sp>
      <p:sp>
        <p:nvSpPr>
          <p:cNvPr id="22" name="ZoneTexte 2">
            <a:extLst>
              <a:ext uri="{FF2B5EF4-FFF2-40B4-BE49-F238E27FC236}">
                <a16:creationId xmlns:a16="http://schemas.microsoft.com/office/drawing/2014/main" id="{6E9DF917-DB0B-46F9-8369-EF80DC33FE4C}"/>
              </a:ext>
            </a:extLst>
          </p:cNvPr>
          <p:cNvSpPr txBox="1"/>
          <p:nvPr/>
        </p:nvSpPr>
        <p:spPr>
          <a:xfrm>
            <a:off x="3161020" y="5611586"/>
            <a:ext cx="2736304" cy="578882"/>
          </a:xfrm>
          <a:prstGeom prst="roundRect">
            <a:avLst/>
          </a:prstGeom>
          <a:solidFill>
            <a:srgbClr val="E6F2E9"/>
          </a:solidFill>
          <a:ln>
            <a:solidFill>
              <a:srgbClr val="BADCC4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sz="1400" b="1" dirty="0"/>
              <a:t>Group of Chief Scientific Advisors </a:t>
            </a:r>
            <a:r>
              <a:rPr lang="en-GB" sz="1400" dirty="0"/>
              <a:t>provides scientific advice</a:t>
            </a:r>
          </a:p>
        </p:txBody>
      </p:sp>
      <p:sp>
        <p:nvSpPr>
          <p:cNvPr id="23" name="ZoneTexte 2">
            <a:extLst>
              <a:ext uri="{FF2B5EF4-FFF2-40B4-BE49-F238E27FC236}">
                <a16:creationId xmlns:a16="http://schemas.microsoft.com/office/drawing/2014/main" id="{E6365DCB-7664-487E-A6AC-01ED37A7A154}"/>
              </a:ext>
            </a:extLst>
          </p:cNvPr>
          <p:cNvSpPr txBox="1"/>
          <p:nvPr/>
        </p:nvSpPr>
        <p:spPr>
          <a:xfrm>
            <a:off x="6255368" y="5611586"/>
            <a:ext cx="2547116" cy="578882"/>
          </a:xfrm>
          <a:prstGeom prst="roundRect">
            <a:avLst/>
          </a:prstGeom>
          <a:solidFill>
            <a:srgbClr val="E6F2E9"/>
          </a:solidFill>
          <a:ln>
            <a:solidFill>
              <a:srgbClr val="BADCC4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sz="1400" b="1" dirty="0"/>
              <a:t>Better policymaking &amp; legislation outcome for citizens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E9AC405-8979-4BD8-967C-D2F5B98E75A7}"/>
              </a:ext>
            </a:extLst>
          </p:cNvPr>
          <p:cNvSpPr txBox="1"/>
          <p:nvPr/>
        </p:nvSpPr>
        <p:spPr>
          <a:xfrm>
            <a:off x="204395" y="1034913"/>
            <a:ext cx="878151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Established in 2015 by the European Commission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Designed to be transparent and as free of bias as possible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Composed by the </a:t>
            </a:r>
            <a:r>
              <a:rPr lang="en-GB" sz="2400" b="1" dirty="0"/>
              <a:t>Group of Chief Scientific Advisors</a:t>
            </a:r>
            <a:r>
              <a:rPr lang="en-GB" sz="2400" dirty="0"/>
              <a:t>, the </a:t>
            </a:r>
            <a:r>
              <a:rPr lang="en-GB" sz="2400" b="1" dirty="0"/>
              <a:t>SAPEA consortium</a:t>
            </a:r>
            <a:r>
              <a:rPr lang="en-GB" sz="2400" dirty="0"/>
              <a:t> (Science Advice for Policy by European Academies) and a </a:t>
            </a:r>
            <a:r>
              <a:rPr lang="en-GB" sz="2400" b="1" dirty="0"/>
              <a:t>dedicated Unit </a:t>
            </a:r>
            <a:r>
              <a:rPr lang="en-GB" sz="2400" dirty="0"/>
              <a:t>within the European Commission</a:t>
            </a:r>
          </a:p>
        </p:txBody>
      </p:sp>
    </p:spTree>
    <p:extLst>
      <p:ext uri="{BB962C8B-B14F-4D97-AF65-F5344CB8AC3E}">
        <p14:creationId xmlns:p14="http://schemas.microsoft.com/office/powerpoint/2010/main" val="156094188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7">
            <a:extLst>
              <a:ext uri="{FF2B5EF4-FFF2-40B4-BE49-F238E27FC236}">
                <a16:creationId xmlns:a16="http://schemas.microsoft.com/office/drawing/2014/main" id="{89E65826-E8FB-42E6-A685-2075AAEDE5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048" t="9715" r="41079" b="18624"/>
          <a:stretch/>
        </p:blipFill>
        <p:spPr>
          <a:xfrm>
            <a:off x="365598" y="108864"/>
            <a:ext cx="667083" cy="7233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0E1803C-50C7-4690-9848-AFBCB73371E2}"/>
              </a:ext>
            </a:extLst>
          </p:cNvPr>
          <p:cNvSpPr txBox="1"/>
          <p:nvPr/>
        </p:nvSpPr>
        <p:spPr>
          <a:xfrm>
            <a:off x="1073983" y="308984"/>
            <a:ext cx="8070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5492"/>
                </a:solidFill>
              </a:rPr>
              <a:t>SAPEA Evidence Reviews published to date</a:t>
            </a:r>
          </a:p>
        </p:txBody>
      </p:sp>
      <p:pic>
        <p:nvPicPr>
          <p:cNvPr id="4" name="Picture 3" descr="A circuit board&#10;&#10;Description automatically generated">
            <a:extLst>
              <a:ext uri="{FF2B5EF4-FFF2-40B4-BE49-F238E27FC236}">
                <a16:creationId xmlns:a16="http://schemas.microsoft.com/office/drawing/2014/main" id="{D4FD4172-AA0D-4D37-8715-CDAF1E13C8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126" y="3902803"/>
            <a:ext cx="1825148" cy="258188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3B067D-5F2D-4B57-8DA3-43485243FC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90" y="1025461"/>
            <a:ext cx="1838998" cy="260196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B4ECAD-20AE-4799-92C6-9FF91187701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90" y="3902806"/>
            <a:ext cx="1839470" cy="260196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1" name="Picture 10" descr="A close up of a flower&#10;&#10;Description automatically generated">
            <a:extLst>
              <a:ext uri="{FF2B5EF4-FFF2-40B4-BE49-F238E27FC236}">
                <a16:creationId xmlns:a16="http://schemas.microsoft.com/office/drawing/2014/main" id="{6B36332E-E712-412B-84FC-87F3DA70D2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760" y="3902806"/>
            <a:ext cx="1838201" cy="2601961"/>
          </a:xfrm>
          <a:prstGeom prst="rect">
            <a:avLst/>
          </a:prstGeom>
        </p:spPr>
      </p:pic>
      <p:pic>
        <p:nvPicPr>
          <p:cNvPr id="17" name="Picture 16" descr="A screenshot of a cell phone&#10;&#10;Description automatically generated">
            <a:extLst>
              <a:ext uri="{FF2B5EF4-FFF2-40B4-BE49-F238E27FC236}">
                <a16:creationId xmlns:a16="http://schemas.microsoft.com/office/drawing/2014/main" id="{0F8D6103-363F-4B25-8359-82E908990A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152" y="1025460"/>
            <a:ext cx="1844540" cy="2601961"/>
          </a:xfrm>
          <a:prstGeom prst="rect">
            <a:avLst/>
          </a:prstGeom>
        </p:spPr>
      </p:pic>
      <p:pic>
        <p:nvPicPr>
          <p:cNvPr id="20" name="Picture 19" descr="A screenshot of a cell phone&#10;&#10;Description automatically generated">
            <a:extLst>
              <a:ext uri="{FF2B5EF4-FFF2-40B4-BE49-F238E27FC236}">
                <a16:creationId xmlns:a16="http://schemas.microsoft.com/office/drawing/2014/main" id="{E913EED4-1557-45A3-A2A2-B866C9249DF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126" y="1025461"/>
            <a:ext cx="1815322" cy="260196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22" name="Picture 21" descr="A picture containing different, table, parked, fruit&#10;&#10;Description automatically generated">
            <a:extLst>
              <a:ext uri="{FF2B5EF4-FFF2-40B4-BE49-F238E27FC236}">
                <a16:creationId xmlns:a16="http://schemas.microsoft.com/office/drawing/2014/main" id="{82A4D82B-D99D-4619-A472-C2419988A8E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440" y="3902803"/>
            <a:ext cx="1887553" cy="258188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EB9848A-1063-4026-A5EA-B549B787741D}"/>
              </a:ext>
            </a:extLst>
          </p:cNvPr>
          <p:cNvSpPr txBox="1"/>
          <p:nvPr/>
        </p:nvSpPr>
        <p:spPr>
          <a:xfrm>
            <a:off x="6816925" y="3468333"/>
            <a:ext cx="2327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GB" dirty="0"/>
              <a:t>Forthcoming topic: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60E53D0-B7CD-429B-A8D0-400B76FBC1F6}"/>
              </a:ext>
            </a:extLst>
          </p:cNvPr>
          <p:cNvSpPr/>
          <p:nvPr/>
        </p:nvSpPr>
        <p:spPr>
          <a:xfrm>
            <a:off x="6901612" y="1025460"/>
            <a:ext cx="1893381" cy="1092994"/>
          </a:xfrm>
          <a:prstGeom prst="roundRect">
            <a:avLst>
              <a:gd name="adj" fmla="val 17737"/>
            </a:avLst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GB" dirty="0"/>
              <a:t>All reports are available at  </a:t>
            </a:r>
            <a:r>
              <a:rPr lang="en-GB" dirty="0">
                <a:hlinkClick r:id="rId11"/>
              </a:rPr>
              <a:t>www.sapea.info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012624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EA3532E-0EC1-45EE-B64E-9E5649517885}"/>
              </a:ext>
            </a:extLst>
          </p:cNvPr>
          <p:cNvSpPr/>
          <p:nvPr/>
        </p:nvSpPr>
        <p:spPr>
          <a:xfrm>
            <a:off x="450772" y="1364577"/>
            <a:ext cx="72335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en-GB" sz="2000" b="1" dirty="0"/>
              <a:t>SAPEA Working Groups</a:t>
            </a:r>
            <a:endParaRPr lang="en-GB" sz="2000" dirty="0"/>
          </a:p>
          <a:p>
            <a:pPr marL="8001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Scientific excellence</a:t>
            </a:r>
          </a:p>
          <a:p>
            <a:pPr marL="8001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Interdisciplinary </a:t>
            </a:r>
          </a:p>
          <a:p>
            <a:pPr marL="8001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Gender balanced</a:t>
            </a:r>
          </a:p>
          <a:p>
            <a:pPr marL="8001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Geographically diverse</a:t>
            </a:r>
          </a:p>
          <a:p>
            <a:pPr marL="8001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Young academicians</a:t>
            </a:r>
          </a:p>
          <a:p>
            <a:pPr marL="457200" lvl="2">
              <a:spcAft>
                <a:spcPts val="600"/>
              </a:spcAft>
            </a:pPr>
            <a:r>
              <a:rPr lang="en-GB" sz="1000" dirty="0"/>
              <a:t> </a:t>
            </a:r>
          </a:p>
          <a:p>
            <a:pPr marL="0" lvl="1">
              <a:spcAft>
                <a:spcPts val="600"/>
              </a:spcAft>
            </a:pPr>
            <a:r>
              <a:rPr lang="en-GB" sz="2000" b="1" spc="-5" dirty="0">
                <a:cs typeface="Calibri"/>
              </a:rPr>
              <a:t>Quality </a:t>
            </a:r>
            <a:r>
              <a:rPr lang="en-GB" sz="2000" b="1" spc="-20" dirty="0">
                <a:cs typeface="Calibri"/>
              </a:rPr>
              <a:t>assurance </a:t>
            </a:r>
            <a:r>
              <a:rPr lang="en-GB" sz="2000" b="1" spc="-5" dirty="0">
                <a:cs typeface="Calibri"/>
              </a:rPr>
              <a:t>process for SAPEA publications</a:t>
            </a:r>
          </a:p>
          <a:p>
            <a:pPr marL="8001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Declaration of interests is mandatory for working group members</a:t>
            </a:r>
          </a:p>
          <a:p>
            <a:pPr marL="8001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spc="-20" dirty="0">
                <a:cs typeface="Calibri"/>
              </a:rPr>
              <a:t>Extensive peer review</a:t>
            </a:r>
          </a:p>
          <a:p>
            <a:pPr marL="8001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spc="-20" dirty="0">
                <a:cs typeface="Calibri"/>
              </a:rPr>
              <a:t>Endorsed </a:t>
            </a:r>
            <a:r>
              <a:rPr lang="en-GB" sz="2000" spc="-5" dirty="0">
                <a:cs typeface="Calibri"/>
              </a:rPr>
              <a:t>by </a:t>
            </a:r>
            <a:r>
              <a:rPr lang="en-GB" sz="2000" dirty="0">
                <a:cs typeface="Calibri"/>
              </a:rPr>
              <a:t>the </a:t>
            </a:r>
            <a:r>
              <a:rPr lang="en-GB" sz="2000" spc="-5" dirty="0">
                <a:cs typeface="Calibri"/>
              </a:rPr>
              <a:t>European </a:t>
            </a:r>
            <a:r>
              <a:rPr lang="en-GB" sz="2000" spc="-20" dirty="0">
                <a:cs typeface="Calibri"/>
              </a:rPr>
              <a:t>Academy</a:t>
            </a:r>
            <a:r>
              <a:rPr lang="en-GB" sz="2000" spc="-160" dirty="0">
                <a:cs typeface="Calibri"/>
              </a:rPr>
              <a:t> </a:t>
            </a:r>
            <a:r>
              <a:rPr lang="en-GB" sz="2000" spc="-20" dirty="0">
                <a:cs typeface="Calibri"/>
              </a:rPr>
              <a:t>Networks  </a:t>
            </a:r>
          </a:p>
          <a:p>
            <a:pPr marL="457200" lvl="2">
              <a:spcAft>
                <a:spcPts val="600"/>
              </a:spcAft>
            </a:pPr>
            <a:r>
              <a:rPr lang="en-GB" sz="1000" dirty="0">
                <a:cs typeface="Calibri"/>
              </a:rPr>
              <a:t> </a:t>
            </a:r>
          </a:p>
          <a:p>
            <a:pPr marL="0" lvl="1">
              <a:spcAft>
                <a:spcPts val="600"/>
              </a:spcAft>
            </a:pPr>
            <a:r>
              <a:rPr lang="en-GB" sz="2000" b="1" spc="-25" dirty="0">
                <a:cs typeface="Calibri"/>
              </a:rPr>
              <a:t>O</a:t>
            </a:r>
            <a:r>
              <a:rPr lang="en-GB" sz="2000" b="1" dirty="0">
                <a:cs typeface="Calibri"/>
              </a:rPr>
              <a:t>pen </a:t>
            </a:r>
            <a:r>
              <a:rPr lang="en-GB" sz="2000" b="1" spc="-5" dirty="0">
                <a:cs typeface="Calibri"/>
              </a:rPr>
              <a:t>access: All SAPEA reports are published under open licences</a:t>
            </a:r>
            <a:endParaRPr lang="en-GB" sz="2000" dirty="0">
              <a:cs typeface="Calibri"/>
            </a:endParaRPr>
          </a:p>
        </p:txBody>
      </p:sp>
      <p:pic>
        <p:nvPicPr>
          <p:cNvPr id="13" name="Image 7">
            <a:extLst>
              <a:ext uri="{FF2B5EF4-FFF2-40B4-BE49-F238E27FC236}">
                <a16:creationId xmlns:a16="http://schemas.microsoft.com/office/drawing/2014/main" id="{89E65826-E8FB-42E6-A685-2075AAEDE5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048" t="9715" r="41079" b="18624"/>
          <a:stretch/>
        </p:blipFill>
        <p:spPr>
          <a:xfrm>
            <a:off x="365598" y="108864"/>
            <a:ext cx="667083" cy="7233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0E1803C-50C7-4690-9848-AFBCB73371E2}"/>
              </a:ext>
            </a:extLst>
          </p:cNvPr>
          <p:cNvSpPr txBox="1"/>
          <p:nvPr/>
        </p:nvSpPr>
        <p:spPr>
          <a:xfrm>
            <a:off x="1073983" y="308984"/>
            <a:ext cx="80700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5492"/>
                </a:solidFill>
              </a:rPr>
              <a:t>SAPEA Evidence Reviews: a transparent and independent process</a:t>
            </a:r>
          </a:p>
        </p:txBody>
      </p:sp>
      <p:pic>
        <p:nvPicPr>
          <p:cNvPr id="3" name="Picture 2" descr="A picture containing bridge&#10;&#10;Description automatically generated">
            <a:extLst>
              <a:ext uri="{FF2B5EF4-FFF2-40B4-BE49-F238E27FC236}">
                <a16:creationId xmlns:a16="http://schemas.microsoft.com/office/drawing/2014/main" id="{CE841F88-395C-427C-A62A-97C2D068E4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215" y="4907012"/>
            <a:ext cx="876292" cy="1369206"/>
          </a:xfrm>
          <a:prstGeom prst="rect">
            <a:avLst/>
          </a:prstGeom>
        </p:spPr>
      </p:pic>
      <p:pic>
        <p:nvPicPr>
          <p:cNvPr id="5" name="Picture 4" descr="A person with his hands on his head&#10;&#10;Description automatically generated">
            <a:extLst>
              <a:ext uri="{FF2B5EF4-FFF2-40B4-BE49-F238E27FC236}">
                <a16:creationId xmlns:a16="http://schemas.microsoft.com/office/drawing/2014/main" id="{413C7172-6C1F-4CA8-96CA-11E36EB1D3E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5" r="11989"/>
          <a:stretch/>
        </p:blipFill>
        <p:spPr>
          <a:xfrm>
            <a:off x="6510659" y="1364577"/>
            <a:ext cx="2347314" cy="2253502"/>
          </a:xfrm>
          <a:prstGeom prst="ellipse">
            <a:avLst/>
          </a:prstGeom>
          <a:ln>
            <a:noFill/>
          </a:ln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328183535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B4C77D36-CEBB-43F4-BCBB-573E77138DD0}"/>
              </a:ext>
            </a:extLst>
          </p:cNvPr>
          <p:cNvSpPr txBox="1"/>
          <p:nvPr/>
        </p:nvSpPr>
        <p:spPr>
          <a:xfrm>
            <a:off x="268448" y="1143741"/>
            <a:ext cx="62357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b="1" dirty="0"/>
              <a:t>SAPEA</a:t>
            </a:r>
            <a:r>
              <a:rPr lang="en-GB" dirty="0"/>
              <a:t> was asked to conduct an evidence review to inform the GCSA’s scientific opinion. The overarching question was:</a:t>
            </a:r>
          </a:p>
          <a:p>
            <a:pPr>
              <a:spcAft>
                <a:spcPts val="1800"/>
              </a:spcAft>
            </a:pPr>
            <a:endParaRPr lang="en-GB" dirty="0"/>
          </a:p>
          <a:p>
            <a:pPr>
              <a:spcAft>
                <a:spcPts val="1800"/>
              </a:spcAft>
            </a:pPr>
            <a:endParaRPr lang="en-GB" dirty="0"/>
          </a:p>
          <a:p>
            <a:pPr>
              <a:spcAft>
                <a:spcPts val="1800"/>
              </a:spcAft>
            </a:pPr>
            <a:endParaRPr lang="en-GB" dirty="0"/>
          </a:p>
          <a:p>
            <a:pPr>
              <a:spcAft>
                <a:spcPts val="1800"/>
              </a:spcAft>
            </a:pPr>
            <a:endParaRPr lang="en-GB" dirty="0"/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dirty="0"/>
              <a:t>The SAPEA Evidence Review </a:t>
            </a:r>
            <a:r>
              <a:rPr lang="en-GB" i="1" dirty="0"/>
              <a:t>Making Sense of Science for policy</a:t>
            </a:r>
            <a:r>
              <a:rPr lang="en-GB" dirty="0"/>
              <a:t> was launched in July 2019 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dirty="0"/>
              <a:t>The GCSA’s Scientific Opinion </a:t>
            </a:r>
            <a:r>
              <a:rPr lang="en-GB" i="1" dirty="0"/>
              <a:t>Scientific Advice to European Policy in a Complex World</a:t>
            </a:r>
            <a:r>
              <a:rPr lang="en-GB" dirty="0"/>
              <a:t> was launched in September 2019</a:t>
            </a:r>
          </a:p>
        </p:txBody>
      </p:sp>
      <p:pic>
        <p:nvPicPr>
          <p:cNvPr id="3" name="Picture 2" descr="A circuit board&#10;&#10;Description automatically generated">
            <a:extLst>
              <a:ext uri="{FF2B5EF4-FFF2-40B4-BE49-F238E27FC236}">
                <a16:creationId xmlns:a16="http://schemas.microsoft.com/office/drawing/2014/main" id="{27F553C3-D9AD-4374-BDCC-6476F10269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031" y="914400"/>
            <a:ext cx="2004117" cy="283506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6" name="Picture 5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743011D2-1BCF-4B7D-95CB-1282E0C710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031" y="3867060"/>
            <a:ext cx="2004117" cy="274252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00F2CF3-A1F3-43FE-982E-34718D2B6A59}"/>
              </a:ext>
            </a:extLst>
          </p:cNvPr>
          <p:cNvSpPr/>
          <p:nvPr/>
        </p:nvSpPr>
        <p:spPr>
          <a:xfrm>
            <a:off x="451621" y="1998791"/>
            <a:ext cx="5869441" cy="1736646"/>
          </a:xfrm>
          <a:prstGeom prst="roundRect">
            <a:avLst>
              <a:gd name="adj" fmla="val 12319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00549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05492"/>
                </a:solidFill>
              </a:rPr>
              <a:t>How to provide good science advice to European Commission policymakers, based on available evidence, under conditions of scientific complexity and uncertainty?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70B87E6-97A3-4DF5-ACBD-4FD9D7758133}"/>
              </a:ext>
            </a:extLst>
          </p:cNvPr>
          <p:cNvSpPr/>
          <p:nvPr/>
        </p:nvSpPr>
        <p:spPr>
          <a:xfrm>
            <a:off x="928367" y="5806538"/>
            <a:ext cx="4915948" cy="802600"/>
          </a:xfrm>
          <a:prstGeom prst="roundRect">
            <a:avLst>
              <a:gd name="adj" fmla="val 21721"/>
            </a:avLst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GB" dirty="0"/>
              <a:t>Online versions of the reports are available at:  </a:t>
            </a:r>
            <a:r>
              <a:rPr lang="en-GB" dirty="0">
                <a:hlinkClick r:id="rId5"/>
              </a:rPr>
              <a:t>www.sapea.info/topics/making-sense-of-science</a:t>
            </a:r>
            <a:endParaRPr lang="en-GB" dirty="0"/>
          </a:p>
        </p:txBody>
      </p:sp>
      <p:pic>
        <p:nvPicPr>
          <p:cNvPr id="14" name="Image 7">
            <a:extLst>
              <a:ext uri="{FF2B5EF4-FFF2-40B4-BE49-F238E27FC236}">
                <a16:creationId xmlns:a16="http://schemas.microsoft.com/office/drawing/2014/main" id="{25FDD0E0-7EDD-4E02-A0A9-C7404D12B08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048" t="9715" r="41079" b="18624"/>
          <a:stretch/>
        </p:blipFill>
        <p:spPr>
          <a:xfrm>
            <a:off x="365598" y="108864"/>
            <a:ext cx="667083" cy="72334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8E6526B-ED5C-43E2-BE73-D576F813FE47}"/>
              </a:ext>
            </a:extLst>
          </p:cNvPr>
          <p:cNvSpPr txBox="1"/>
          <p:nvPr/>
        </p:nvSpPr>
        <p:spPr>
          <a:xfrm>
            <a:off x="1073983" y="308984"/>
            <a:ext cx="8788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solidFill>
                  <a:srgbClr val="005492"/>
                </a:solidFill>
              </a:rPr>
              <a:t>Making Sense of Science for Policy</a:t>
            </a:r>
            <a:r>
              <a:rPr lang="en-GB" sz="2800" dirty="0">
                <a:solidFill>
                  <a:srgbClr val="005492"/>
                </a:solidFill>
              </a:rPr>
              <a:t> Evidence Review</a:t>
            </a:r>
            <a:endParaRPr lang="en-GB" sz="2800" i="1" dirty="0">
              <a:solidFill>
                <a:srgbClr val="0054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63478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7">
            <a:extLst>
              <a:ext uri="{FF2B5EF4-FFF2-40B4-BE49-F238E27FC236}">
                <a16:creationId xmlns:a16="http://schemas.microsoft.com/office/drawing/2014/main" id="{8709B627-2926-4C10-820D-CC8AE5E60C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048" t="9715" r="41079" b="18624"/>
          <a:stretch/>
        </p:blipFill>
        <p:spPr>
          <a:xfrm>
            <a:off x="365598" y="108864"/>
            <a:ext cx="667083" cy="72334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8A0C475-DC89-4772-B5D7-6FFE30772690}"/>
              </a:ext>
            </a:extLst>
          </p:cNvPr>
          <p:cNvSpPr txBox="1"/>
          <p:nvPr/>
        </p:nvSpPr>
        <p:spPr>
          <a:xfrm>
            <a:off x="1073983" y="208924"/>
            <a:ext cx="8070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5492"/>
                </a:solidFill>
              </a:rPr>
              <a:t>Handover of the reports and panel debate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B8051D-B10B-444F-85CA-B1DF875D1A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128" y="1028732"/>
            <a:ext cx="8308145" cy="532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53158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7">
            <a:extLst>
              <a:ext uri="{FF2B5EF4-FFF2-40B4-BE49-F238E27FC236}">
                <a16:creationId xmlns:a16="http://schemas.microsoft.com/office/drawing/2014/main" id="{8709B627-2926-4C10-820D-CC8AE5E60C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048" t="9715" r="41079" b="18624"/>
          <a:stretch/>
        </p:blipFill>
        <p:spPr>
          <a:xfrm>
            <a:off x="365598" y="108864"/>
            <a:ext cx="667083" cy="72334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8A0C475-DC89-4772-B5D7-6FFE30772690}"/>
              </a:ext>
            </a:extLst>
          </p:cNvPr>
          <p:cNvSpPr txBox="1"/>
          <p:nvPr/>
        </p:nvSpPr>
        <p:spPr>
          <a:xfrm>
            <a:off x="1073983" y="308984"/>
            <a:ext cx="8788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5492"/>
                </a:solidFill>
              </a:rPr>
              <a:t>SAPEA outreach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2880A62-5AFF-43DB-8FF5-B4E0853B11CF}"/>
              </a:ext>
            </a:extLst>
          </p:cNvPr>
          <p:cNvSpPr/>
          <p:nvPr/>
        </p:nvSpPr>
        <p:spPr>
          <a:xfrm>
            <a:off x="188030" y="1108724"/>
            <a:ext cx="2788663" cy="5400000"/>
          </a:xfrm>
          <a:prstGeom prst="roundRect">
            <a:avLst>
              <a:gd name="adj" fmla="val 8244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005492"/>
            </a:solidFill>
          </a:ln>
        </p:spPr>
        <p:txBody>
          <a:bodyPr wrap="square" tIns="180000">
            <a:noAutofit/>
          </a:bodyPr>
          <a:lstStyle/>
          <a:p>
            <a:pPr algn="ctr"/>
            <a:r>
              <a:rPr lang="en-GB" sz="2200" b="1" dirty="0">
                <a:solidFill>
                  <a:srgbClr val="005492"/>
                </a:solidFill>
              </a:rPr>
              <a:t>To researchers</a:t>
            </a:r>
          </a:p>
          <a:p>
            <a:pPr algn="ctr"/>
            <a:endParaRPr lang="en-GB" sz="2200" b="1" dirty="0">
              <a:solidFill>
                <a:srgbClr val="005492"/>
              </a:solidFill>
            </a:endParaRPr>
          </a:p>
          <a:p>
            <a:pPr algn="ctr"/>
            <a:endParaRPr lang="en-GB" sz="2200" b="1" dirty="0">
              <a:solidFill>
                <a:srgbClr val="005492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6209B02-9A74-4C31-B5AF-AB695235B587}"/>
              </a:ext>
            </a:extLst>
          </p:cNvPr>
          <p:cNvSpPr/>
          <p:nvPr/>
        </p:nvSpPr>
        <p:spPr>
          <a:xfrm>
            <a:off x="6167309" y="1108724"/>
            <a:ext cx="2788663" cy="5400000"/>
          </a:xfrm>
          <a:prstGeom prst="roundRect">
            <a:avLst>
              <a:gd name="adj" fmla="val 8244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005492"/>
            </a:solidFill>
          </a:ln>
        </p:spPr>
        <p:txBody>
          <a:bodyPr wrap="square" tIns="180000" bIns="180000">
            <a:noAutofit/>
          </a:bodyPr>
          <a:lstStyle/>
          <a:p>
            <a:pPr algn="ctr"/>
            <a:r>
              <a:rPr lang="en-GB" sz="2200" b="1" dirty="0">
                <a:solidFill>
                  <a:srgbClr val="005492"/>
                </a:solidFill>
              </a:rPr>
              <a:t>To general public</a:t>
            </a:r>
          </a:p>
          <a:p>
            <a:pPr algn="ctr"/>
            <a:endParaRPr lang="en-GB" sz="2200" b="1" dirty="0">
              <a:solidFill>
                <a:srgbClr val="005492"/>
              </a:solidFill>
            </a:endParaRPr>
          </a:p>
          <a:p>
            <a:pPr algn="ctr"/>
            <a:endParaRPr lang="en-GB" sz="2200" b="1" dirty="0">
              <a:solidFill>
                <a:srgbClr val="005492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66413B4-7DA4-4E36-87B0-722166B387DD}"/>
              </a:ext>
            </a:extLst>
          </p:cNvPr>
          <p:cNvSpPr/>
          <p:nvPr/>
        </p:nvSpPr>
        <p:spPr>
          <a:xfrm>
            <a:off x="3177669" y="1108724"/>
            <a:ext cx="2788663" cy="5400000"/>
          </a:xfrm>
          <a:prstGeom prst="roundRect">
            <a:avLst>
              <a:gd name="adj" fmla="val 8244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005492"/>
            </a:solidFill>
          </a:ln>
        </p:spPr>
        <p:txBody>
          <a:bodyPr wrap="square" tIns="216000">
            <a:noAutofit/>
          </a:bodyPr>
          <a:lstStyle/>
          <a:p>
            <a:pPr algn="ctr"/>
            <a:r>
              <a:rPr lang="en-GB" sz="2200" b="1">
                <a:solidFill>
                  <a:srgbClr val="005492"/>
                </a:solidFill>
              </a:rPr>
              <a:t>To policymakers</a:t>
            </a:r>
          </a:p>
          <a:p>
            <a:pPr algn="ctr"/>
            <a:endParaRPr lang="en-GB" sz="2200" b="1">
              <a:solidFill>
                <a:srgbClr val="005492"/>
              </a:solidFill>
            </a:endParaRPr>
          </a:p>
          <a:p>
            <a:pPr algn="ctr"/>
            <a:endParaRPr lang="en-GB" sz="2200" b="1" dirty="0">
              <a:solidFill>
                <a:srgbClr val="00549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EF8623-617E-415C-A49D-DD53DB261507}"/>
              </a:ext>
            </a:extLst>
          </p:cNvPr>
          <p:cNvSpPr txBox="1"/>
          <p:nvPr/>
        </p:nvSpPr>
        <p:spPr>
          <a:xfrm>
            <a:off x="260059" y="1879134"/>
            <a:ext cx="264253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dirty="0"/>
              <a:t>Academic conferences on the policy topic</a:t>
            </a: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dirty="0"/>
              <a:t>Events and panel discussions organised by national academies</a:t>
            </a: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dirty="0"/>
              <a:t>Summary leaflets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151021-EEFB-47A5-8824-6638F39E8A26}"/>
              </a:ext>
            </a:extLst>
          </p:cNvPr>
          <p:cNvSpPr txBox="1"/>
          <p:nvPr/>
        </p:nvSpPr>
        <p:spPr>
          <a:xfrm>
            <a:off x="3323800" y="1880532"/>
            <a:ext cx="264253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dirty="0"/>
              <a:t>European Commission events</a:t>
            </a: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dirty="0"/>
              <a:t>European Parliament hearings</a:t>
            </a: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dirty="0"/>
              <a:t>SAPEA annual symposium</a:t>
            </a: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dirty="0"/>
              <a:t>Briefings organised by national academies</a:t>
            </a: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dirty="0"/>
              <a:t>Communication to EU  think tanks, NGOs and other stakeholders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40DAB9-CABD-448B-8F6B-24E9D2183F43}"/>
              </a:ext>
            </a:extLst>
          </p:cNvPr>
          <p:cNvSpPr txBox="1"/>
          <p:nvPr/>
        </p:nvSpPr>
        <p:spPr>
          <a:xfrm>
            <a:off x="6313438" y="1879134"/>
            <a:ext cx="264253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dirty="0"/>
              <a:t>Science festivals</a:t>
            </a: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dirty="0"/>
              <a:t>Infographics and videos</a:t>
            </a: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dirty="0"/>
              <a:t>Social media activity</a:t>
            </a: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dirty="0"/>
              <a:t>Online discussions</a:t>
            </a:r>
          </a:p>
        </p:txBody>
      </p:sp>
      <p:pic>
        <p:nvPicPr>
          <p:cNvPr id="3" name="Picture 2" descr="A picture containing person&#10;&#10;Description automatically generated">
            <a:extLst>
              <a:ext uri="{FF2B5EF4-FFF2-40B4-BE49-F238E27FC236}">
                <a16:creationId xmlns:a16="http://schemas.microsoft.com/office/drawing/2014/main" id="{6C3CE21E-EEA0-4D48-A28D-FCBC67A405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" r="15532"/>
          <a:stretch/>
        </p:blipFill>
        <p:spPr>
          <a:xfrm>
            <a:off x="6417578" y="4711563"/>
            <a:ext cx="2305128" cy="1513068"/>
          </a:xfrm>
          <a:prstGeom prst="roundRect">
            <a:avLst>
              <a:gd name="adj" fmla="val 11453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730A6E-6E6F-47B1-AA09-80B72A94FE8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59"/>
          <a:stretch/>
        </p:blipFill>
        <p:spPr>
          <a:xfrm>
            <a:off x="429358" y="4517481"/>
            <a:ext cx="2303934" cy="1707150"/>
          </a:xfrm>
          <a:prstGeom prst="roundRect">
            <a:avLst>
              <a:gd name="adj" fmla="val 9296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9608653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7">
            <a:extLst>
              <a:ext uri="{FF2B5EF4-FFF2-40B4-BE49-F238E27FC236}">
                <a16:creationId xmlns:a16="http://schemas.microsoft.com/office/drawing/2014/main" id="{8709B627-2926-4C10-820D-CC8AE5E60C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048" t="9715" r="41079" b="18624"/>
          <a:stretch/>
        </p:blipFill>
        <p:spPr>
          <a:xfrm>
            <a:off x="365598" y="108864"/>
            <a:ext cx="667083" cy="72334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8A0C475-DC89-4772-B5D7-6FFE30772690}"/>
              </a:ext>
            </a:extLst>
          </p:cNvPr>
          <p:cNvSpPr txBox="1"/>
          <p:nvPr/>
        </p:nvSpPr>
        <p:spPr>
          <a:xfrm>
            <a:off x="1073983" y="308984"/>
            <a:ext cx="8070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5492"/>
                </a:solidFill>
              </a:rPr>
              <a:t>SAPEA outreach to researchers</a:t>
            </a:r>
          </a:p>
          <a:p>
            <a:r>
              <a:rPr lang="en-GB" sz="2000" i="1" dirty="0">
                <a:solidFill>
                  <a:srgbClr val="005492"/>
                </a:solidFill>
              </a:rPr>
              <a:t>Making sense of science for policy</a:t>
            </a:r>
            <a:r>
              <a:rPr lang="en-GB" sz="2000" dirty="0">
                <a:solidFill>
                  <a:srgbClr val="005492"/>
                </a:solidFill>
              </a:rPr>
              <a:t> example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EF8623-617E-415C-A49D-DD53DB261507}"/>
              </a:ext>
            </a:extLst>
          </p:cNvPr>
          <p:cNvSpPr txBox="1"/>
          <p:nvPr/>
        </p:nvSpPr>
        <p:spPr>
          <a:xfrm>
            <a:off x="365599" y="1216404"/>
            <a:ext cx="864417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b="1" dirty="0"/>
              <a:t>Evidence-informed policy: a Norwegian perspective</a:t>
            </a:r>
          </a:p>
          <a:p>
            <a:pPr>
              <a:spcAft>
                <a:spcPts val="600"/>
              </a:spcAft>
            </a:pPr>
            <a:r>
              <a:rPr lang="en-GB" dirty="0"/>
              <a:t>Seminar organised by the Academia Europaea Bergen Hub and the Norwegian Academy of Science and Letters on 4 November 2019 in Oslo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Session 1: The European dimension: Panel discussion with SAPEA experts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Session 2: The national dimension: Panel discussion with national experts</a:t>
            </a:r>
          </a:p>
        </p:txBody>
      </p:sp>
      <p:pic>
        <p:nvPicPr>
          <p:cNvPr id="5" name="Picture 4" descr="A group of people sitting in a library&#10;&#10;Description automatically generated">
            <a:extLst>
              <a:ext uri="{FF2B5EF4-FFF2-40B4-BE49-F238E27FC236}">
                <a16:creationId xmlns:a16="http://schemas.microsoft.com/office/drawing/2014/main" id="{794562D2-39F3-487A-A7C1-878E549A838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9"/>
          <a:stretch/>
        </p:blipFill>
        <p:spPr>
          <a:xfrm>
            <a:off x="273464" y="3022834"/>
            <a:ext cx="8576921" cy="35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64708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7">
            <a:extLst>
              <a:ext uri="{FF2B5EF4-FFF2-40B4-BE49-F238E27FC236}">
                <a16:creationId xmlns:a16="http://schemas.microsoft.com/office/drawing/2014/main" id="{8709B627-2926-4C10-820D-CC8AE5E60C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048" t="9715" r="41079" b="18624"/>
          <a:stretch/>
        </p:blipFill>
        <p:spPr>
          <a:xfrm>
            <a:off x="365598" y="108864"/>
            <a:ext cx="667083" cy="72334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8A0C475-DC89-4772-B5D7-6FFE30772690}"/>
              </a:ext>
            </a:extLst>
          </p:cNvPr>
          <p:cNvSpPr txBox="1"/>
          <p:nvPr/>
        </p:nvSpPr>
        <p:spPr>
          <a:xfrm>
            <a:off x="1073983" y="308984"/>
            <a:ext cx="8070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5492"/>
                </a:solidFill>
              </a:rPr>
              <a:t>SAPEA outreach to policymakers </a:t>
            </a:r>
          </a:p>
          <a:p>
            <a:r>
              <a:rPr lang="en-GB" sz="2000" i="1" dirty="0">
                <a:solidFill>
                  <a:srgbClr val="005492"/>
                </a:solidFill>
              </a:rPr>
              <a:t>Food from the Oceans</a:t>
            </a:r>
            <a:r>
              <a:rPr lang="en-GB" sz="2000" dirty="0">
                <a:solidFill>
                  <a:srgbClr val="005492"/>
                </a:solidFill>
              </a:rPr>
              <a:t> example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EF8623-617E-415C-A49D-DD53DB261507}"/>
              </a:ext>
            </a:extLst>
          </p:cNvPr>
          <p:cNvSpPr txBox="1"/>
          <p:nvPr/>
        </p:nvSpPr>
        <p:spPr>
          <a:xfrm>
            <a:off x="365599" y="1199626"/>
            <a:ext cx="8644178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b="1" dirty="0" err="1"/>
              <a:t>EurOCEAN</a:t>
            </a:r>
            <a:r>
              <a:rPr lang="en-GB" b="1" dirty="0"/>
              <a:t> 2019</a:t>
            </a:r>
          </a:p>
          <a:p>
            <a:pPr>
              <a:spcAft>
                <a:spcPts val="600"/>
              </a:spcAft>
            </a:pPr>
            <a:r>
              <a:rPr lang="en-GB" dirty="0"/>
              <a:t>High-level science-policy conference co-organised by European Marine Board, the European Commission and the Intergovernmental Oceanographic Commission of UNESCO on 11-12 June 2019. Carina Keskitalo, GCSA, presents the report during Sustainable Marine Resources session</a:t>
            </a:r>
          </a:p>
        </p:txBody>
      </p:sp>
      <p:pic>
        <p:nvPicPr>
          <p:cNvPr id="3" name="Picture 2" descr="A group of people performing on a counter&#10;&#10;Description automatically generated">
            <a:extLst>
              <a:ext uri="{FF2B5EF4-FFF2-40B4-BE49-F238E27FC236}">
                <a16:creationId xmlns:a16="http://schemas.microsoft.com/office/drawing/2014/main" id="{FF2F04EA-6AE8-467C-82D3-68D619912D3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68" b="13228"/>
          <a:stretch/>
        </p:blipFill>
        <p:spPr>
          <a:xfrm>
            <a:off x="365598" y="2843867"/>
            <a:ext cx="8479913" cy="364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34160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_AS-C">
  <a:themeElements>
    <a:clrScheme name="Personnalisé 1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005492"/>
      </a:accent1>
      <a:accent2>
        <a:srgbClr val="B31254"/>
      </a:accent2>
      <a:accent3>
        <a:srgbClr val="006CA5"/>
      </a:accent3>
      <a:accent4>
        <a:srgbClr val="7FA9C8"/>
      </a:accent4>
      <a:accent5>
        <a:srgbClr val="24A2FF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501</Words>
  <Application>Microsoft Office PowerPoint</Application>
  <PresentationFormat>On-screen Show (4:3)</PresentationFormat>
  <Paragraphs>67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Arial</vt:lpstr>
      <vt:lpstr>Wingdings</vt:lpstr>
      <vt:lpstr>1_AS-C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Norton</dc:creator>
  <cp:lastModifiedBy>Juliet Davies</cp:lastModifiedBy>
  <cp:revision>170</cp:revision>
  <dcterms:modified xsi:type="dcterms:W3CDTF">2020-01-17T13:45:27Z</dcterms:modified>
</cp:coreProperties>
</file>